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60"/>
  </p:notesMasterIdLst>
  <p:handoutMasterIdLst>
    <p:handoutMasterId r:id="rId61"/>
  </p:handoutMasterIdLst>
  <p:sldIdLst>
    <p:sldId id="448" r:id="rId2"/>
    <p:sldId id="420" r:id="rId3"/>
    <p:sldId id="415" r:id="rId4"/>
    <p:sldId id="258" r:id="rId5"/>
    <p:sldId id="259" r:id="rId6"/>
    <p:sldId id="261" r:id="rId7"/>
    <p:sldId id="453" r:id="rId8"/>
    <p:sldId id="454" r:id="rId9"/>
    <p:sldId id="447" r:id="rId10"/>
    <p:sldId id="457" r:id="rId11"/>
    <p:sldId id="343" r:id="rId12"/>
    <p:sldId id="459" r:id="rId13"/>
    <p:sldId id="263" r:id="rId14"/>
    <p:sldId id="264" r:id="rId15"/>
    <p:sldId id="449" r:id="rId16"/>
    <p:sldId id="458" r:id="rId17"/>
    <p:sldId id="450" r:id="rId18"/>
    <p:sldId id="455" r:id="rId19"/>
    <p:sldId id="257" r:id="rId20"/>
    <p:sldId id="427" r:id="rId21"/>
    <p:sldId id="428" r:id="rId22"/>
    <p:sldId id="272" r:id="rId23"/>
    <p:sldId id="451" r:id="rId24"/>
    <p:sldId id="456" r:id="rId25"/>
    <p:sldId id="417" r:id="rId26"/>
    <p:sldId id="419" r:id="rId27"/>
    <p:sldId id="441" r:id="rId28"/>
    <p:sldId id="442" r:id="rId29"/>
    <p:sldId id="443" r:id="rId30"/>
    <p:sldId id="444" r:id="rId31"/>
    <p:sldId id="445" r:id="rId32"/>
    <p:sldId id="446" r:id="rId33"/>
    <p:sldId id="490" r:id="rId34"/>
    <p:sldId id="491" r:id="rId35"/>
    <p:sldId id="488" r:id="rId36"/>
    <p:sldId id="489" r:id="rId37"/>
    <p:sldId id="471" r:id="rId38"/>
    <p:sldId id="472" r:id="rId39"/>
    <p:sldId id="473" r:id="rId40"/>
    <p:sldId id="487" r:id="rId41"/>
    <p:sldId id="474" r:id="rId42"/>
    <p:sldId id="475" r:id="rId43"/>
    <p:sldId id="476" r:id="rId44"/>
    <p:sldId id="477" r:id="rId45"/>
    <p:sldId id="478" r:id="rId46"/>
    <p:sldId id="479" r:id="rId47"/>
    <p:sldId id="492" r:id="rId48"/>
    <p:sldId id="480" r:id="rId49"/>
    <p:sldId id="493" r:id="rId50"/>
    <p:sldId id="481" r:id="rId51"/>
    <p:sldId id="494" r:id="rId52"/>
    <p:sldId id="482" r:id="rId53"/>
    <p:sldId id="483" r:id="rId54"/>
    <p:sldId id="484" r:id="rId55"/>
    <p:sldId id="485" r:id="rId56"/>
    <p:sldId id="486" r:id="rId57"/>
    <p:sldId id="363" r:id="rId58"/>
    <p:sldId id="364" r:id="rId59"/>
  </p:sldIdLst>
  <p:sldSz cx="12192000" cy="6858000"/>
  <p:notesSz cx="10234613" cy="70993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8FD5EA-0100-427B-8AA4-AF968E63A51C}">
          <p14:sldIdLst/>
        </p14:section>
        <p14:section name="Contents" id="{D3C8E811-AF88-4C26-9AAE-6B6648ECB45F}">
          <p14:sldIdLst>
            <p14:sldId id="448"/>
            <p14:sldId id="420"/>
            <p14:sldId id="415"/>
            <p14:sldId id="258"/>
            <p14:sldId id="259"/>
            <p14:sldId id="261"/>
            <p14:sldId id="453"/>
            <p14:sldId id="454"/>
            <p14:sldId id="447"/>
            <p14:sldId id="457"/>
            <p14:sldId id="343"/>
            <p14:sldId id="459"/>
            <p14:sldId id="263"/>
            <p14:sldId id="264"/>
          </p14:sldIdLst>
        </p14:section>
        <p14:section name="Untitled Section" id="{489342DE-A7AD-4661-9B64-B0766D6CF9F3}">
          <p14:sldIdLst>
            <p14:sldId id="449"/>
            <p14:sldId id="458"/>
            <p14:sldId id="450"/>
            <p14:sldId id="455"/>
            <p14:sldId id="257"/>
            <p14:sldId id="427"/>
            <p14:sldId id="428"/>
            <p14:sldId id="272"/>
            <p14:sldId id="451"/>
            <p14:sldId id="456"/>
            <p14:sldId id="417"/>
            <p14:sldId id="419"/>
            <p14:sldId id="441"/>
            <p14:sldId id="442"/>
            <p14:sldId id="443"/>
            <p14:sldId id="444"/>
            <p14:sldId id="445"/>
            <p14:sldId id="446"/>
            <p14:sldId id="490"/>
            <p14:sldId id="491"/>
            <p14:sldId id="488"/>
            <p14:sldId id="489"/>
            <p14:sldId id="471"/>
            <p14:sldId id="472"/>
            <p14:sldId id="473"/>
            <p14:sldId id="487"/>
            <p14:sldId id="474"/>
            <p14:sldId id="475"/>
            <p14:sldId id="476"/>
            <p14:sldId id="477"/>
            <p14:sldId id="478"/>
            <p14:sldId id="479"/>
            <p14:sldId id="492"/>
            <p14:sldId id="480"/>
            <p14:sldId id="493"/>
            <p14:sldId id="481"/>
            <p14:sldId id="494"/>
            <p14:sldId id="482"/>
            <p14:sldId id="483"/>
            <p14:sldId id="484"/>
            <p14:sldId id="485"/>
            <p14:sldId id="486"/>
            <p14:sldId id="363"/>
            <p14:sldId id="3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B2B2B2"/>
    <a:srgbClr val="66FF33"/>
    <a:srgbClr val="990033"/>
    <a:srgbClr val="FF6600"/>
    <a:srgbClr val="FF00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3867" autoAdjust="0"/>
  </p:normalViewPr>
  <p:slideViewPr>
    <p:cSldViewPr>
      <p:cViewPr varScale="1">
        <p:scale>
          <a:sx n="104" d="100"/>
          <a:sy n="104" d="100"/>
        </p:scale>
        <p:origin x="792" y="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5" d="100"/>
          <a:sy n="85" d="100"/>
        </p:scale>
        <p:origin x="-702" y="-84"/>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48FCF8EB-65B5-428B-BE4F-9A7D2A948A3A}"/>
              </a:ext>
            </a:extLst>
          </p:cNvPr>
          <p:cNvSpPr>
            <a:spLocks noGrp="1" noChangeArrowheads="1"/>
          </p:cNvSpPr>
          <p:nvPr>
            <p:ph type="hdr" sz="quarter"/>
          </p:nvPr>
        </p:nvSpPr>
        <p:spPr bwMode="auto">
          <a:xfrm>
            <a:off x="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pPr>
              <a:defRPr/>
            </a:pPr>
            <a:endParaRPr lang="tr-TR"/>
          </a:p>
        </p:txBody>
      </p:sp>
      <p:sp>
        <p:nvSpPr>
          <p:cNvPr id="129027" name="Rectangle 3">
            <a:extLst>
              <a:ext uri="{FF2B5EF4-FFF2-40B4-BE49-F238E27FC236}">
                <a16:creationId xmlns:a16="http://schemas.microsoft.com/office/drawing/2014/main" id="{43DC4865-92AD-414E-9D86-4026B81DC7CB}"/>
              </a:ext>
            </a:extLst>
          </p:cNvPr>
          <p:cNvSpPr>
            <a:spLocks noGrp="1" noChangeArrowheads="1"/>
          </p:cNvSpPr>
          <p:nvPr>
            <p:ph type="dt" sz="quarter" idx="1"/>
          </p:nvPr>
        </p:nvSpPr>
        <p:spPr bwMode="auto">
          <a:xfrm>
            <a:off x="579755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pPr>
              <a:defRPr/>
            </a:pPr>
            <a:endParaRPr lang="tr-TR"/>
          </a:p>
        </p:txBody>
      </p:sp>
      <p:sp>
        <p:nvSpPr>
          <p:cNvPr id="129028" name="Rectangle 4">
            <a:extLst>
              <a:ext uri="{FF2B5EF4-FFF2-40B4-BE49-F238E27FC236}">
                <a16:creationId xmlns:a16="http://schemas.microsoft.com/office/drawing/2014/main" id="{55688414-AFAB-43E4-965F-C79984F15761}"/>
              </a:ext>
            </a:extLst>
          </p:cNvPr>
          <p:cNvSpPr>
            <a:spLocks noGrp="1" noChangeArrowheads="1"/>
          </p:cNvSpPr>
          <p:nvPr>
            <p:ph type="ftr" sz="quarter" idx="2"/>
          </p:nvPr>
        </p:nvSpPr>
        <p:spPr bwMode="auto">
          <a:xfrm>
            <a:off x="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pPr>
              <a:defRPr/>
            </a:pPr>
            <a:r>
              <a:rPr lang="en-US"/>
              <a:t>Ch. </a:t>
            </a:r>
            <a:r>
              <a:rPr lang="en-US" err="1"/>
              <a:t>Eick</a:t>
            </a:r>
            <a:r>
              <a:rPr lang="en-US"/>
              <a:t>: COSC 6342: ML</a:t>
            </a:r>
            <a:endParaRPr lang="tr-TR"/>
          </a:p>
        </p:txBody>
      </p:sp>
      <p:sp>
        <p:nvSpPr>
          <p:cNvPr id="129029" name="Rectangle 5">
            <a:extLst>
              <a:ext uri="{FF2B5EF4-FFF2-40B4-BE49-F238E27FC236}">
                <a16:creationId xmlns:a16="http://schemas.microsoft.com/office/drawing/2014/main" id="{A1040CDB-18F6-4324-A914-20CD136E762C}"/>
              </a:ext>
            </a:extLst>
          </p:cNvPr>
          <p:cNvSpPr>
            <a:spLocks noGrp="1" noChangeArrowheads="1"/>
          </p:cNvSpPr>
          <p:nvPr>
            <p:ph type="sldNum" sz="quarter" idx="3"/>
          </p:nvPr>
        </p:nvSpPr>
        <p:spPr bwMode="auto">
          <a:xfrm>
            <a:off x="579755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Arial" panose="020B0604020202020204" pitchFamily="34" charset="0"/>
              </a:defRPr>
            </a:lvl1pPr>
          </a:lstStyle>
          <a:p>
            <a:fld id="{AE9236FE-815C-4B2A-B170-8A86AAC60056}" type="slidenum">
              <a:rPr lang="tr-TR" altLang="en-US"/>
              <a:pPr/>
              <a:t>‹#›</a:t>
            </a:fld>
            <a:endParaRPr lang="tr-TR" altLang="en-US"/>
          </a:p>
        </p:txBody>
      </p:sp>
    </p:spTree>
    <p:extLst>
      <p:ext uri="{BB962C8B-B14F-4D97-AF65-F5344CB8AC3E}">
        <p14:creationId xmlns:p14="http://schemas.microsoft.com/office/powerpoint/2010/main" val="3938384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60C7EBC-1C14-4832-A0D9-2B27EFD1FF08}"/>
              </a:ext>
            </a:extLst>
          </p:cNvPr>
          <p:cNvSpPr>
            <a:spLocks noGrp="1" noChangeArrowheads="1"/>
          </p:cNvSpPr>
          <p:nvPr>
            <p:ph type="hdr" sz="quarter"/>
          </p:nvPr>
        </p:nvSpPr>
        <p:spPr bwMode="auto">
          <a:xfrm>
            <a:off x="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pPr>
              <a:defRPr/>
            </a:pPr>
            <a:endParaRPr lang="tr-TR"/>
          </a:p>
        </p:txBody>
      </p:sp>
      <p:sp>
        <p:nvSpPr>
          <p:cNvPr id="79875" name="Rectangle 3">
            <a:extLst>
              <a:ext uri="{FF2B5EF4-FFF2-40B4-BE49-F238E27FC236}">
                <a16:creationId xmlns:a16="http://schemas.microsoft.com/office/drawing/2014/main" id="{EF2CF622-4D59-4161-90A0-11CAC8E8079F}"/>
              </a:ext>
            </a:extLst>
          </p:cNvPr>
          <p:cNvSpPr>
            <a:spLocks noGrp="1" noChangeArrowheads="1"/>
          </p:cNvSpPr>
          <p:nvPr>
            <p:ph type="dt" idx="1"/>
          </p:nvPr>
        </p:nvSpPr>
        <p:spPr bwMode="auto">
          <a:xfrm>
            <a:off x="579755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pPr>
              <a:defRPr/>
            </a:pPr>
            <a:endParaRPr lang="tr-TR"/>
          </a:p>
        </p:txBody>
      </p:sp>
      <p:sp>
        <p:nvSpPr>
          <p:cNvPr id="26628" name="Rectangle 4">
            <a:extLst>
              <a:ext uri="{FF2B5EF4-FFF2-40B4-BE49-F238E27FC236}">
                <a16:creationId xmlns:a16="http://schemas.microsoft.com/office/drawing/2014/main" id="{F1B7557F-573C-41FD-AF9C-F179BABC5977}"/>
              </a:ext>
            </a:extLst>
          </p:cNvPr>
          <p:cNvSpPr>
            <a:spLocks noGrp="1" noRot="1" noChangeAspect="1" noChangeArrowheads="1" noTextEdit="1"/>
          </p:cNvSpPr>
          <p:nvPr>
            <p:ph type="sldImg" idx="2"/>
          </p:nvPr>
        </p:nvSpPr>
        <p:spPr bwMode="auto">
          <a:xfrm>
            <a:off x="2751138" y="531813"/>
            <a:ext cx="4730750" cy="26622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7" name="Rectangle 5">
            <a:extLst>
              <a:ext uri="{FF2B5EF4-FFF2-40B4-BE49-F238E27FC236}">
                <a16:creationId xmlns:a16="http://schemas.microsoft.com/office/drawing/2014/main" id="{098C7FE9-272E-4D95-82E3-137BFA8BAA35}"/>
              </a:ext>
            </a:extLst>
          </p:cNvPr>
          <p:cNvSpPr>
            <a:spLocks noGrp="1" noChangeArrowheads="1"/>
          </p:cNvSpPr>
          <p:nvPr>
            <p:ph type="body" sz="quarter" idx="3"/>
          </p:nvPr>
        </p:nvSpPr>
        <p:spPr bwMode="auto">
          <a:xfrm>
            <a:off x="1023938" y="3371850"/>
            <a:ext cx="8186737" cy="31956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tr-TR" noProof="0"/>
              <a:t>Click to edit Master text styles</a:t>
            </a:r>
          </a:p>
          <a:p>
            <a:pPr lvl="1"/>
            <a:r>
              <a:rPr lang="tr-TR" noProof="0"/>
              <a:t>Second level</a:t>
            </a:r>
          </a:p>
          <a:p>
            <a:pPr lvl="2"/>
            <a:r>
              <a:rPr lang="tr-TR" noProof="0"/>
              <a:t>Third level</a:t>
            </a:r>
          </a:p>
          <a:p>
            <a:pPr lvl="3"/>
            <a:r>
              <a:rPr lang="tr-TR" noProof="0"/>
              <a:t>Fourth level</a:t>
            </a:r>
          </a:p>
          <a:p>
            <a:pPr lvl="4"/>
            <a:r>
              <a:rPr lang="tr-TR" noProof="0"/>
              <a:t>Fifth level</a:t>
            </a:r>
          </a:p>
        </p:txBody>
      </p:sp>
      <p:sp>
        <p:nvSpPr>
          <p:cNvPr id="79878" name="Rectangle 6">
            <a:extLst>
              <a:ext uri="{FF2B5EF4-FFF2-40B4-BE49-F238E27FC236}">
                <a16:creationId xmlns:a16="http://schemas.microsoft.com/office/drawing/2014/main" id="{19ACF789-D002-4EAA-84FE-99D8883FA78D}"/>
              </a:ext>
            </a:extLst>
          </p:cNvPr>
          <p:cNvSpPr>
            <a:spLocks noGrp="1" noChangeArrowheads="1"/>
          </p:cNvSpPr>
          <p:nvPr>
            <p:ph type="ftr" sz="quarter" idx="4"/>
          </p:nvPr>
        </p:nvSpPr>
        <p:spPr bwMode="auto">
          <a:xfrm>
            <a:off x="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pPr>
              <a:defRPr/>
            </a:pPr>
            <a:endParaRPr lang="tr-TR"/>
          </a:p>
        </p:txBody>
      </p:sp>
      <p:sp>
        <p:nvSpPr>
          <p:cNvPr id="79879" name="Rectangle 7">
            <a:extLst>
              <a:ext uri="{FF2B5EF4-FFF2-40B4-BE49-F238E27FC236}">
                <a16:creationId xmlns:a16="http://schemas.microsoft.com/office/drawing/2014/main" id="{E299EB21-70CA-4F92-B930-993B7E6ADD2A}"/>
              </a:ext>
            </a:extLst>
          </p:cNvPr>
          <p:cNvSpPr>
            <a:spLocks noGrp="1" noChangeArrowheads="1"/>
          </p:cNvSpPr>
          <p:nvPr>
            <p:ph type="sldNum" sz="quarter" idx="5"/>
          </p:nvPr>
        </p:nvSpPr>
        <p:spPr bwMode="auto">
          <a:xfrm>
            <a:off x="579755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Arial" panose="020B0604020202020204" pitchFamily="34" charset="0"/>
              </a:defRPr>
            </a:lvl1pPr>
          </a:lstStyle>
          <a:p>
            <a:fld id="{EA81DDC4-6406-437C-89B7-41EDEE3A3063}" type="slidenum">
              <a:rPr lang="tr-TR" altLang="en-US"/>
              <a:pPr/>
              <a:t>‹#›</a:t>
            </a:fld>
            <a:endParaRPr lang="tr-TR" altLang="en-US"/>
          </a:p>
        </p:txBody>
      </p:sp>
    </p:spTree>
    <p:extLst>
      <p:ext uri="{BB962C8B-B14F-4D97-AF65-F5344CB8AC3E}">
        <p14:creationId xmlns:p14="http://schemas.microsoft.com/office/powerpoint/2010/main" val="2605872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A81DDC4-6406-437C-89B7-41EDEE3A3063}" type="slidenum">
              <a:rPr lang="tr-TR" altLang="en-US" smtClean="0"/>
              <a:pPr/>
              <a:t>1</a:t>
            </a:fld>
            <a:endParaRPr lang="tr-TR" altLang="en-US"/>
          </a:p>
        </p:txBody>
      </p:sp>
    </p:spTree>
    <p:extLst>
      <p:ext uri="{BB962C8B-B14F-4D97-AF65-F5344CB8AC3E}">
        <p14:creationId xmlns:p14="http://schemas.microsoft.com/office/powerpoint/2010/main" val="3701979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28</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901598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29</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507236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30</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63152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0750" cy="266223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A81DDC4-6406-437C-89B7-41EDEE3A3063}" type="slidenum">
              <a:rPr lang="tr-TR" altLang="en-US" smtClean="0"/>
              <a:pPr/>
              <a:t>3</a:t>
            </a:fld>
            <a:endParaRPr lang="tr-TR" altLang="en-US"/>
          </a:p>
        </p:txBody>
      </p:sp>
    </p:spTree>
    <p:extLst>
      <p:ext uri="{BB962C8B-B14F-4D97-AF65-F5344CB8AC3E}">
        <p14:creationId xmlns:p14="http://schemas.microsoft.com/office/powerpoint/2010/main" val="110664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0750" cy="266223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A81DDC4-6406-437C-89B7-41EDEE3A3063}" type="slidenum">
              <a:rPr lang="tr-TR" altLang="en-US" smtClean="0"/>
              <a:pPr/>
              <a:t>10</a:t>
            </a:fld>
            <a:endParaRPr lang="tr-TR" altLang="en-US"/>
          </a:p>
        </p:txBody>
      </p:sp>
    </p:spTree>
    <p:extLst>
      <p:ext uri="{BB962C8B-B14F-4D97-AF65-F5344CB8AC3E}">
        <p14:creationId xmlns:p14="http://schemas.microsoft.com/office/powerpoint/2010/main" val="3818417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0750" cy="266223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A81DDC4-6406-437C-89B7-41EDEE3A3063}" type="slidenum">
              <a:rPr lang="tr-TR" altLang="en-US" smtClean="0"/>
              <a:pPr/>
              <a:t>16</a:t>
            </a:fld>
            <a:endParaRPr lang="tr-TR" altLang="en-US"/>
          </a:p>
        </p:txBody>
      </p:sp>
    </p:spTree>
    <p:extLst>
      <p:ext uri="{BB962C8B-B14F-4D97-AF65-F5344CB8AC3E}">
        <p14:creationId xmlns:p14="http://schemas.microsoft.com/office/powerpoint/2010/main" val="363946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19</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52169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A81DDC4-6406-437C-89B7-41EDEE3A3063}" type="slidenum">
              <a:rPr lang="tr-TR" altLang="en-US" smtClean="0"/>
              <a:pPr/>
              <a:t>24</a:t>
            </a:fld>
            <a:endParaRPr lang="tr-TR" altLang="en-US"/>
          </a:p>
        </p:txBody>
      </p:sp>
    </p:spTree>
    <p:extLst>
      <p:ext uri="{BB962C8B-B14F-4D97-AF65-F5344CB8AC3E}">
        <p14:creationId xmlns:p14="http://schemas.microsoft.com/office/powerpoint/2010/main" val="3345356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25</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084956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26</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462406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F7D74F8-7CC5-4F7B-AF3F-DC14D4187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D9AEF8D-6046-4BBC-AB6C-428C6BDCE256}" type="slidenum">
              <a:rPr lang="tr-TR" altLang="en-US" sz="1300">
                <a:latin typeface="Arial" panose="020B0604020202020204" pitchFamily="34" charset="0"/>
              </a:rPr>
              <a:pPr eaLnBrk="1" hangingPunct="1"/>
              <a:t>27</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F22AF7B5-C295-4624-A60B-F3591AF29CC3}"/>
              </a:ext>
            </a:extLst>
          </p:cNvPr>
          <p:cNvSpPr>
            <a:spLocks noGrp="1" noRot="1" noChangeAspect="1" noChangeArrowheads="1" noTextEdit="1"/>
          </p:cNvSpPr>
          <p:nvPr>
            <p:ph type="sldImg"/>
          </p:nvPr>
        </p:nvSpPr>
        <p:spPr>
          <a:xfrm>
            <a:off x="2751138" y="531813"/>
            <a:ext cx="4730750" cy="2662237"/>
          </a:xfrm>
          <a:ln/>
        </p:spPr>
      </p:sp>
      <p:sp>
        <p:nvSpPr>
          <p:cNvPr id="27652" name="Rectangle 3">
            <a:extLst>
              <a:ext uri="{FF2B5EF4-FFF2-40B4-BE49-F238E27FC236}">
                <a16:creationId xmlns:a16="http://schemas.microsoft.com/office/drawing/2014/main" id="{21128AC6-3B45-40FB-AA42-79AE67474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07615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pPr>
              <a:defRPr/>
            </a:pPr>
            <a:r>
              <a:rPr lang="en-US"/>
              <a:t>23/08/2021</a:t>
            </a:r>
            <a:endParaRPr lang="tr-TR"/>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pPr>
              <a:defRPr/>
            </a:pPr>
            <a:r>
              <a:rPr lang="en-US"/>
              <a:t>Introdcution to Machine Learning</a:t>
            </a:r>
            <a:endParaRPr lang="tr-T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EA7BFD6C-FF80-4CF0-AABB-2AC6BFC614FC}" type="slidenum">
              <a:rPr lang="tr-TR" altLang="en-US" smtClean="0"/>
              <a:pPr/>
              <a:t>‹#›</a:t>
            </a:fld>
            <a:endParaRPr lang="tr-TR" altLang="en-US"/>
          </a:p>
        </p:txBody>
      </p:sp>
      <p:sp>
        <p:nvSpPr>
          <p:cNvPr id="11" name="Oval 10">
            <a:extLst>
              <a:ext uri="{FF2B5EF4-FFF2-40B4-BE49-F238E27FC236}">
                <a16:creationId xmlns:a16="http://schemas.microsoft.com/office/drawing/2014/main" id="{68EC5FC9-F7D0-0141-850B-7623CA81A775}"/>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8F839E6-7F1F-6E4D-B83C-F5DA99E98229}"/>
              </a:ext>
            </a:extLst>
          </p:cNvPr>
          <p:cNvSpPr/>
          <p:nvPr/>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EACA50E-A3A8-9D41-B30C-03B00FB2DEF0}"/>
              </a:ext>
            </a:extLst>
          </p:cNvPr>
          <p:cNvSpPr/>
          <p:nvPr/>
        </p:nvSpPr>
        <p:spPr>
          <a:xfrm>
            <a:off x="5664569" y="541205"/>
            <a:ext cx="283407" cy="283407"/>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A92073B-F20B-034A-BC3A-9B993F0DD0BA}"/>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4091F50-D240-B145-B0B1-DAEDDFDE34AD}"/>
              </a:ext>
            </a:extLst>
          </p:cNvPr>
          <p:cNvSpPr/>
          <p:nvPr/>
        </p:nvSpPr>
        <p:spPr>
          <a:xfrm>
            <a:off x="0" y="-1994"/>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33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o Content 2">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71DAD948-6707-714E-9E8F-26A36F4AE20E}"/>
              </a:ext>
            </a:extLst>
          </p:cNvPr>
          <p:cNvSpPr/>
          <p:nvPr/>
        </p:nvSpPr>
        <p:spPr>
          <a:xfrm>
            <a:off x="10429390" y="360726"/>
            <a:ext cx="1035859" cy="103585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5F81511-AC79-6748-869A-9982CD568B16}"/>
              </a:ext>
            </a:extLst>
          </p:cNvPr>
          <p:cNvSpPr/>
          <p:nvPr/>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A6F72D4E-9F4D-6341-9F9E-63E01AF59B47}"/>
              </a:ext>
            </a:extLst>
          </p:cNvPr>
          <p:cNvSpPr>
            <a:spLocks noGrp="1"/>
          </p:cNvSpPr>
          <p:nvPr>
            <p:ph type="pic" sz="quarter" idx="13"/>
          </p:nvPr>
        </p:nvSpPr>
        <p:spPr>
          <a:xfrm>
            <a:off x="5654414" y="265113"/>
            <a:ext cx="6089650" cy="608965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a:t>23/08/2021</a:t>
            </a:r>
            <a:endParaRPr lang="en-US" dirty="0"/>
          </a:p>
        </p:txBody>
      </p:sp>
      <p:sp>
        <p:nvSpPr>
          <p:cNvPr id="3" name="Footer Placeholder 2"/>
          <p:cNvSpPr>
            <a:spLocks noGrp="1"/>
          </p:cNvSpPr>
          <p:nvPr>
            <p:ph type="ftr" sz="quarter" idx="11"/>
          </p:nvPr>
        </p:nvSpPr>
        <p:spPr/>
        <p:txBody>
          <a:bodyPr/>
          <a:lstStyle/>
          <a:p>
            <a:pPr>
              <a:defRPr/>
            </a:pPr>
            <a:r>
              <a:rPr lang="en-US"/>
              <a:t>Introdcution to Machine Learning</a:t>
            </a:r>
            <a:endParaRPr lang="tr-TR"/>
          </a:p>
        </p:txBody>
      </p:sp>
      <p:sp>
        <p:nvSpPr>
          <p:cNvPr id="4" name="Slide Number Placeholder 3"/>
          <p:cNvSpPr>
            <a:spLocks noGrp="1"/>
          </p:cNvSpPr>
          <p:nvPr>
            <p:ph type="sldNum" sz="quarter" idx="12"/>
          </p:nvPr>
        </p:nvSpPr>
        <p:spPr/>
        <p:txBody>
          <a:bodyPr/>
          <a:lstStyle/>
          <a:p>
            <a:fld id="{875E2C4A-EC6E-40E8-9145-34703132768D}" type="slidenum">
              <a:rPr lang="tr-TR" altLang="en-US" smtClean="0"/>
              <a:pPr/>
              <a:t>‹#›</a:t>
            </a:fld>
            <a:endParaRPr lang="tr-TR" altLang="en-US"/>
          </a:p>
        </p:txBody>
      </p:sp>
      <p:sp>
        <p:nvSpPr>
          <p:cNvPr id="18" name="Content Placeholder 2">
            <a:extLst>
              <a:ext uri="{FF2B5EF4-FFF2-40B4-BE49-F238E27FC236}">
                <a16:creationId xmlns:a16="http://schemas.microsoft.com/office/drawing/2014/main" id="{A2F758DC-4792-1D42-83A8-ED4E6CD5F7E3}"/>
              </a:ext>
            </a:extLst>
          </p:cNvPr>
          <p:cNvSpPr>
            <a:spLocks noGrp="1"/>
          </p:cNvSpPr>
          <p:nvPr>
            <p:ph sz="half" idx="1"/>
          </p:nvPr>
        </p:nvSpPr>
        <p:spPr>
          <a:xfrm>
            <a:off x="1097279" y="2322728"/>
            <a:ext cx="4144096" cy="4032225"/>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Oval 10">
            <a:extLst>
              <a:ext uri="{FF2B5EF4-FFF2-40B4-BE49-F238E27FC236}">
                <a16:creationId xmlns:a16="http://schemas.microsoft.com/office/drawing/2014/main" id="{2CB8633A-7C70-3C48-8FEE-69941AF2B466}"/>
              </a:ext>
            </a:extLst>
          </p:cNvPr>
          <p:cNvSpPr/>
          <p:nvPr/>
        </p:nvSpPr>
        <p:spPr>
          <a:xfrm>
            <a:off x="5535466" y="5600935"/>
            <a:ext cx="643415" cy="643415"/>
          </a:xfrm>
          <a:prstGeom prst="ellipse">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3B967D9-597D-E14A-AE80-4C3877655FB2}"/>
              </a:ext>
            </a:extLst>
          </p:cNvPr>
          <p:cNvSpPr/>
          <p:nvPr/>
        </p:nvSpPr>
        <p:spPr>
          <a:xfrm>
            <a:off x="5664569" y="541205"/>
            <a:ext cx="283407" cy="283407"/>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7114435-8CC0-E744-B541-8EF28B774ECF}"/>
              </a:ext>
            </a:extLst>
          </p:cNvPr>
          <p:cNvSpPr/>
          <p:nvPr/>
        </p:nvSpPr>
        <p:spPr>
          <a:xfrm flipV="1">
            <a:off x="11885583" y="3453319"/>
            <a:ext cx="167338" cy="167338"/>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BB844B6D-9772-1D4A-A22A-19F6A1250CD6}"/>
              </a:ext>
            </a:extLst>
          </p:cNvPr>
          <p:cNvGrpSpPr/>
          <p:nvPr/>
        </p:nvGrpSpPr>
        <p:grpSpPr>
          <a:xfrm rot="5400000">
            <a:off x="-21619" y="1088453"/>
            <a:ext cx="910099" cy="99010"/>
            <a:chOff x="622418" y="280927"/>
            <a:chExt cx="2335705" cy="254101"/>
          </a:xfrm>
        </p:grpSpPr>
        <p:sp>
          <p:nvSpPr>
            <p:cNvPr id="31" name="Oval 30">
              <a:extLst>
                <a:ext uri="{FF2B5EF4-FFF2-40B4-BE49-F238E27FC236}">
                  <a16:creationId xmlns:a16="http://schemas.microsoft.com/office/drawing/2014/main" id="{4834FA13-7139-8546-99A9-CF39B5EDFDF5}"/>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746C656-7A16-8445-80B5-88C23703E694}"/>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E0A223A-22AD-6D40-9B6F-62F488036D58}"/>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DB8FD84-D022-E842-9B56-88F0574EBD30}"/>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42F4DC0E-4CC4-374D-BE14-132577B95A70}"/>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A4E00522-1D16-F244-89FE-668EEBD08F2B}"/>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C4C5AC59-B537-D54C-9B5C-55B75E9117A7}"/>
              </a:ext>
            </a:extLst>
          </p:cNvPr>
          <p:cNvSpPr>
            <a:spLocks noGrp="1"/>
          </p:cNvSpPr>
          <p:nvPr>
            <p:ph type="title" hasCustomPrompt="1"/>
          </p:nvPr>
        </p:nvSpPr>
        <p:spPr>
          <a:xfrm>
            <a:off x="1097280" y="421817"/>
            <a:ext cx="4144095" cy="1369074"/>
          </a:xfrm>
          <a:prstGeom prst="rect">
            <a:avLst/>
          </a:prstGeom>
        </p:spPr>
        <p:txBody>
          <a:bodyPr lIns="0" rIns="0" anchor="ctr">
            <a:normAutofit/>
          </a:bodyPr>
          <a:lstStyle>
            <a:lvl1pPr>
              <a:defRPr sz="4000" cap="all" baseline="0"/>
            </a:lvl1pPr>
          </a:lstStyle>
          <a:p>
            <a:r>
              <a:rPr lang="en-US" dirty="0"/>
              <a:t>Title Goes Here</a:t>
            </a:r>
          </a:p>
        </p:txBody>
      </p:sp>
    </p:spTree>
    <p:extLst>
      <p:ext uri="{BB962C8B-B14F-4D97-AF65-F5344CB8AC3E}">
        <p14:creationId xmlns:p14="http://schemas.microsoft.com/office/powerpoint/2010/main" val="2999793830"/>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23/08/2021</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pPr>
              <a:defRPr/>
            </a:pPr>
            <a:r>
              <a:rPr lang="en-US"/>
              <a:t>Introdcution to Machine Learning</a:t>
            </a:r>
            <a:endParaRPr lang="tr-T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4ADE764-B8A9-453E-9072-BCEEF062CD7B}" type="slidenum">
              <a:rPr lang="tr-TR" altLang="en-US" smtClean="0"/>
              <a:pPr/>
              <a:t>‹#›</a:t>
            </a:fld>
            <a:endParaRPr lang="tr-TR" altLang="en-US"/>
          </a:p>
        </p:txBody>
      </p:sp>
      <p:grpSp>
        <p:nvGrpSpPr>
          <p:cNvPr id="21" name="Group 20">
            <a:extLst>
              <a:ext uri="{FF2B5EF4-FFF2-40B4-BE49-F238E27FC236}">
                <a16:creationId xmlns:a16="http://schemas.microsoft.com/office/drawing/2014/main" id="{7A2141DD-8D8D-FA43-BD4F-2CFC93C87782}"/>
              </a:ext>
            </a:extLst>
          </p:cNvPr>
          <p:cNvGrpSpPr/>
          <p:nvPr/>
        </p:nvGrpSpPr>
        <p:grpSpPr>
          <a:xfrm rot="5400000">
            <a:off x="-21619" y="1088453"/>
            <a:ext cx="910099" cy="99010"/>
            <a:chOff x="622418" y="280927"/>
            <a:chExt cx="2335705" cy="254101"/>
          </a:xfrm>
        </p:grpSpPr>
        <p:sp>
          <p:nvSpPr>
            <p:cNvPr id="22" name="Oval 21">
              <a:extLst>
                <a:ext uri="{FF2B5EF4-FFF2-40B4-BE49-F238E27FC236}">
                  <a16:creationId xmlns:a16="http://schemas.microsoft.com/office/drawing/2014/main" id="{71A62821-5E0F-DE41-B5C2-17A3A7277F4E}"/>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311AE14-D8F0-1D4C-9D8D-603836582793}"/>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F2BE645-D4F2-304C-9AFA-473D8F888A85}"/>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640330-30A6-6948-87A7-9DE6D41794F5}"/>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B6548-D83C-1D4E-AE87-2E8F1D3D0FA7}"/>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97C7400-7EDC-8845-AB5A-80FB8175C1E2}"/>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BC941C44-9B96-0040-8C71-D8364EB577C2}"/>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29" name="Oval 28">
            <a:extLst>
              <a:ext uri="{FF2B5EF4-FFF2-40B4-BE49-F238E27FC236}">
                <a16:creationId xmlns:a16="http://schemas.microsoft.com/office/drawing/2014/main" id="{E014993B-5057-2A4C-9CA0-383DC5504020}"/>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3B110E8-1FE2-BC47-A5AE-4C698B688B65}"/>
              </a:ext>
            </a:extLst>
          </p:cNvPr>
          <p:cNvSpPr/>
          <p:nvPr/>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7DACF2F-5D4D-434D-8786-E4DF0385E6F6}"/>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FE816CC-CBCA-7946-B9E5-E9649EF369BE}"/>
              </a:ext>
            </a:extLst>
          </p:cNvPr>
          <p:cNvSpPr/>
          <p:nvPr/>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850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23/08/2021</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pPr>
              <a:defRPr/>
            </a:pPr>
            <a:r>
              <a:rPr lang="en-US"/>
              <a:t>Introdcution to Machine Learning</a:t>
            </a:r>
            <a:endParaRPr lang="tr-T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sp>
        <p:nvSpPr>
          <p:cNvPr id="14" name="Picture Placeholder 3">
            <a:extLst>
              <a:ext uri="{FF2B5EF4-FFF2-40B4-BE49-F238E27FC236}">
                <a16:creationId xmlns:a16="http://schemas.microsoft.com/office/drawing/2014/main" id="{C950F4E3-11A9-2549-A00D-601AEF6E49A4}"/>
              </a:ext>
            </a:extLst>
          </p:cNvPr>
          <p:cNvSpPr>
            <a:spLocks noGrp="1"/>
          </p:cNvSpPr>
          <p:nvPr>
            <p:ph type="pic" sz="quarter" idx="13"/>
          </p:nvPr>
        </p:nvSpPr>
        <p:spPr>
          <a:xfrm>
            <a:off x="1097279" y="2160508"/>
            <a:ext cx="2919413" cy="2919413"/>
          </a:xfrm>
          <a:prstGeom prst="ellipse">
            <a:avLst/>
          </a:prstGeom>
          <a:solidFill>
            <a:srgbClr val="EDEFF7"/>
          </a:solidFill>
          <a:ln w="38100">
            <a:solidFill>
              <a:schemeClr val="accent3"/>
            </a:solidFill>
          </a:ln>
        </p:spPr>
        <p:txBody>
          <a:bodyPr anchor="ctr"/>
          <a:lstStyle>
            <a:lvl1pPr algn="ctr">
              <a:defRPr/>
            </a:lvl1pPr>
          </a:lstStyle>
          <a:p>
            <a:r>
              <a:rPr lang="en-US"/>
              <a:t>Click icon to add picture</a:t>
            </a:r>
            <a:endParaRPr lang="en-US" dirty="0"/>
          </a:p>
        </p:txBody>
      </p:sp>
      <p:sp>
        <p:nvSpPr>
          <p:cNvPr id="21" name="Picture Placeholder 3">
            <a:extLst>
              <a:ext uri="{FF2B5EF4-FFF2-40B4-BE49-F238E27FC236}">
                <a16:creationId xmlns:a16="http://schemas.microsoft.com/office/drawing/2014/main" id="{21B5A175-E633-E74F-AE3B-DF58F989F443}"/>
              </a:ext>
            </a:extLst>
          </p:cNvPr>
          <p:cNvSpPr>
            <a:spLocks noGrp="1"/>
          </p:cNvSpPr>
          <p:nvPr>
            <p:ph type="pic" sz="quarter" idx="14"/>
          </p:nvPr>
        </p:nvSpPr>
        <p:spPr>
          <a:xfrm>
            <a:off x="4659186" y="2160508"/>
            <a:ext cx="2919413" cy="2919413"/>
          </a:xfrm>
          <a:prstGeom prst="ellipse">
            <a:avLst/>
          </a:prstGeom>
          <a:solidFill>
            <a:srgbClr val="EDEFF7"/>
          </a:solidFill>
          <a:ln w="38100">
            <a:solidFill>
              <a:schemeClr val="accent6"/>
            </a:solidFill>
          </a:ln>
        </p:spPr>
        <p:txBody>
          <a:bodyPr anchor="ctr"/>
          <a:lstStyle>
            <a:lvl1pPr algn="ctr">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261D2778-BA56-D247-9B2C-28D010C9D4E2}"/>
              </a:ext>
            </a:extLst>
          </p:cNvPr>
          <p:cNvSpPr>
            <a:spLocks noGrp="1"/>
          </p:cNvSpPr>
          <p:nvPr>
            <p:ph type="pic" sz="quarter" idx="15"/>
          </p:nvPr>
        </p:nvSpPr>
        <p:spPr>
          <a:xfrm>
            <a:off x="8221093" y="2160508"/>
            <a:ext cx="2919413" cy="2919413"/>
          </a:xfrm>
          <a:prstGeom prst="ellipse">
            <a:avLst/>
          </a:prstGeom>
          <a:solidFill>
            <a:srgbClr val="EDEFF7"/>
          </a:solidFill>
          <a:ln w="38100">
            <a:solidFill>
              <a:schemeClr val="accent1"/>
            </a:solidFill>
          </a:ln>
        </p:spPr>
        <p:txBody>
          <a:bodyPr anchor="ctr"/>
          <a:lstStyle>
            <a:lvl1pPr algn="ctr">
              <a:defRPr/>
            </a:lvl1pPr>
          </a:lstStyle>
          <a:p>
            <a:r>
              <a:rPr lang="en-US"/>
              <a:t>Click icon to add picture</a:t>
            </a:r>
            <a:endParaRPr lang="en-US" dirty="0"/>
          </a:p>
        </p:txBody>
      </p:sp>
      <p:sp>
        <p:nvSpPr>
          <p:cNvPr id="23" name="Text Placeholder 3">
            <a:extLst>
              <a:ext uri="{FF2B5EF4-FFF2-40B4-BE49-F238E27FC236}">
                <a16:creationId xmlns:a16="http://schemas.microsoft.com/office/drawing/2014/main" id="{2DAF6EFF-134E-BA40-8B51-917FDE13C076}"/>
              </a:ext>
            </a:extLst>
          </p:cNvPr>
          <p:cNvSpPr>
            <a:spLocks noGrp="1"/>
          </p:cNvSpPr>
          <p:nvPr>
            <p:ph type="body" sz="half" idx="2" hasCustomPrompt="1"/>
          </p:nvPr>
        </p:nvSpPr>
        <p:spPr>
          <a:xfrm>
            <a:off x="1097279"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sp>
        <p:nvSpPr>
          <p:cNvPr id="24" name="Text Placeholder 3">
            <a:extLst>
              <a:ext uri="{FF2B5EF4-FFF2-40B4-BE49-F238E27FC236}">
                <a16:creationId xmlns:a16="http://schemas.microsoft.com/office/drawing/2014/main" id="{188BF917-678C-1249-95B9-7FD2AC7B2231}"/>
              </a:ext>
            </a:extLst>
          </p:cNvPr>
          <p:cNvSpPr>
            <a:spLocks noGrp="1"/>
          </p:cNvSpPr>
          <p:nvPr>
            <p:ph type="body" sz="half" idx="16" hasCustomPrompt="1"/>
          </p:nvPr>
        </p:nvSpPr>
        <p:spPr>
          <a:xfrm>
            <a:off x="4666773"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sp>
        <p:nvSpPr>
          <p:cNvPr id="25" name="Text Placeholder 3">
            <a:extLst>
              <a:ext uri="{FF2B5EF4-FFF2-40B4-BE49-F238E27FC236}">
                <a16:creationId xmlns:a16="http://schemas.microsoft.com/office/drawing/2014/main" id="{BAFF17AE-3EA2-2D47-BCDD-E5587B127062}"/>
              </a:ext>
            </a:extLst>
          </p:cNvPr>
          <p:cNvSpPr>
            <a:spLocks noGrp="1"/>
          </p:cNvSpPr>
          <p:nvPr>
            <p:ph type="body" sz="half" idx="17" hasCustomPrompt="1"/>
          </p:nvPr>
        </p:nvSpPr>
        <p:spPr>
          <a:xfrm>
            <a:off x="8236267"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grpSp>
        <p:nvGrpSpPr>
          <p:cNvPr id="26" name="Group 25">
            <a:extLst>
              <a:ext uri="{FF2B5EF4-FFF2-40B4-BE49-F238E27FC236}">
                <a16:creationId xmlns:a16="http://schemas.microsoft.com/office/drawing/2014/main" id="{F2D7EDB7-7C02-0245-8A1F-553F094A4429}"/>
              </a:ext>
            </a:extLst>
          </p:cNvPr>
          <p:cNvGrpSpPr/>
          <p:nvPr/>
        </p:nvGrpSpPr>
        <p:grpSpPr>
          <a:xfrm rot="5400000">
            <a:off x="-21619" y="1088453"/>
            <a:ext cx="910099" cy="99010"/>
            <a:chOff x="622418" y="280927"/>
            <a:chExt cx="2335705" cy="254101"/>
          </a:xfrm>
        </p:grpSpPr>
        <p:sp>
          <p:nvSpPr>
            <p:cNvPr id="27" name="Oval 26">
              <a:extLst>
                <a:ext uri="{FF2B5EF4-FFF2-40B4-BE49-F238E27FC236}">
                  <a16:creationId xmlns:a16="http://schemas.microsoft.com/office/drawing/2014/main" id="{8CF5D165-4F6F-2447-8B9E-8B0D94808ED3}"/>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46C35C7-7133-4C43-BBF7-575440F7BAD3}"/>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33DD7BE-C379-5C42-9FB0-EF72161049F4}"/>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43DFC41-C6DE-7942-9358-E23A1EE8759D}"/>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2ABB593-7229-9548-8BCC-C947B1BF8D93}"/>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86D2413-D60D-484E-ACAB-31891AFDA133}"/>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itle 1">
            <a:extLst>
              <a:ext uri="{FF2B5EF4-FFF2-40B4-BE49-F238E27FC236}">
                <a16:creationId xmlns:a16="http://schemas.microsoft.com/office/drawing/2014/main" id="{86090E0F-345E-3D4B-8886-95D8A4A77CE7}"/>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Tree>
    <p:extLst>
      <p:ext uri="{BB962C8B-B14F-4D97-AF65-F5344CB8AC3E}">
        <p14:creationId xmlns:p14="http://schemas.microsoft.com/office/powerpoint/2010/main" val="73012751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7873" y="758952"/>
            <a:ext cx="7356255" cy="3566160"/>
          </a:xfrm>
          <a:prstGeom prst="rect">
            <a:avLst/>
          </a:prstGeom>
        </p:spPr>
        <p:txBody>
          <a:bodyPr anchor="b" anchorCtr="0">
            <a:normAutofit/>
          </a:bodyPr>
          <a:lstStyle>
            <a:lvl1pPr algn="ctr">
              <a:lnSpc>
                <a:spcPct val="90000"/>
              </a:lnSpc>
              <a:defRPr sz="8000" b="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17873" y="4663440"/>
            <a:ext cx="7356255" cy="1143000"/>
          </a:xfrm>
        </p:spPr>
        <p:txBody>
          <a:bodyPr lIns="91440" rIns="91440" anchor="t" anchorCtr="0">
            <a:normAutofit/>
          </a:bodyPr>
          <a:lstStyle>
            <a:lvl1pPr marL="0" indent="0" algn="ctr">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158240" y="4485132"/>
            <a:ext cx="9875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23/08/2021</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pPr>
              <a:defRPr/>
            </a:pPr>
            <a:r>
              <a:rPr lang="en-US"/>
              <a:t>Introdcution to Machine Learning</a:t>
            </a:r>
            <a:endParaRPr lang="tr-T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sp>
        <p:nvSpPr>
          <p:cNvPr id="12" name="Oval 11">
            <a:extLst>
              <a:ext uri="{FF2B5EF4-FFF2-40B4-BE49-F238E27FC236}">
                <a16:creationId xmlns:a16="http://schemas.microsoft.com/office/drawing/2014/main" id="{8675A452-E352-BE40-9E44-7C0E90F4DBC5}"/>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2E00246-7C7C-8E48-B95E-02BE89F197F5}"/>
              </a:ext>
            </a:extLst>
          </p:cNvPr>
          <p:cNvSpPr/>
          <p:nvPr/>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BF1652A-A323-BC48-9A00-7ECF1C4E1DA4}"/>
              </a:ext>
            </a:extLst>
          </p:cNvPr>
          <p:cNvSpPr/>
          <p:nvPr/>
        </p:nvSpPr>
        <p:spPr>
          <a:xfrm>
            <a:off x="11634902" y="2565781"/>
            <a:ext cx="283407" cy="28340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733BC29-8FD1-CB45-8FF6-0C7CC3CB423D}"/>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C67EB1F-C984-B840-BD1F-FD174D01A3AF}"/>
              </a:ext>
            </a:extLst>
          </p:cNvPr>
          <p:cNvSpPr/>
          <p:nvPr/>
        </p:nvSpPr>
        <p:spPr>
          <a:xfrm>
            <a:off x="6135" y="0"/>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9D75F8B1-A294-E349-BD08-B06B2954212A}"/>
              </a:ext>
            </a:extLst>
          </p:cNvPr>
          <p:cNvGrpSpPr/>
          <p:nvPr/>
        </p:nvGrpSpPr>
        <p:grpSpPr>
          <a:xfrm>
            <a:off x="495300" y="0"/>
            <a:ext cx="11201400" cy="6880860"/>
            <a:chOff x="495300" y="0"/>
            <a:chExt cx="11201400" cy="6880860"/>
          </a:xfrm>
        </p:grpSpPr>
        <p:sp>
          <p:nvSpPr>
            <p:cNvPr id="33" name="Freeform 32">
              <a:extLst>
                <a:ext uri="{FF2B5EF4-FFF2-40B4-BE49-F238E27FC236}">
                  <a16:creationId xmlns:a16="http://schemas.microsoft.com/office/drawing/2014/main" id="{5942EFAD-842E-9C46-9853-C0F135D24007}"/>
                </a:ext>
              </a:extLst>
            </p:cNvPr>
            <p:cNvSpPr/>
            <p:nvPr/>
          </p:nvSpPr>
          <p:spPr>
            <a:xfrm>
              <a:off x="495300" y="0"/>
              <a:ext cx="1337265" cy="6880860"/>
            </a:xfrm>
            <a:custGeom>
              <a:avLst/>
              <a:gdLst>
                <a:gd name="connsiteX0" fmla="*/ 1173967 w 1337265"/>
                <a:gd name="connsiteY0" fmla="*/ 0 h 6880860"/>
                <a:gd name="connsiteX1" fmla="*/ 1319300 w 1337265"/>
                <a:gd name="connsiteY1" fmla="*/ 0 h 6880860"/>
                <a:gd name="connsiteX2" fmla="*/ 1204253 w 1337265"/>
                <a:gd name="connsiteY2" fmla="*/ 146399 h 6880860"/>
                <a:gd name="connsiteX3" fmla="*/ 114300 w 1337265"/>
                <a:gd name="connsiteY3" fmla="*/ 3429000 h 6880860"/>
                <a:gd name="connsiteX4" fmla="*/ 1204253 w 1337265"/>
                <a:gd name="connsiteY4" fmla="*/ 6711601 h 6880860"/>
                <a:gd name="connsiteX5" fmla="*/ 1337265 w 1337265"/>
                <a:gd name="connsiteY5" fmla="*/ 6880860 h 6880860"/>
                <a:gd name="connsiteX6" fmla="*/ 1191931 w 1337265"/>
                <a:gd name="connsiteY6" fmla="*/ 6880860 h 6880860"/>
                <a:gd name="connsiteX7" fmla="*/ 1112661 w 1337265"/>
                <a:gd name="connsiteY7" fmla="*/ 6779988 h 6880860"/>
                <a:gd name="connsiteX8" fmla="*/ 0 w 1337265"/>
                <a:gd name="connsiteY8" fmla="*/ 3429000 h 6880860"/>
                <a:gd name="connsiteX9" fmla="*/ 1112661 w 1337265"/>
                <a:gd name="connsiteY9" fmla="*/ 78012 h 6880860"/>
                <a:gd name="connsiteX10" fmla="*/ 1173967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173967" y="0"/>
                  </a:moveTo>
                  <a:lnTo>
                    <a:pt x="1319300" y="0"/>
                  </a:lnTo>
                  <a:lnTo>
                    <a:pt x="1204253" y="146399"/>
                  </a:lnTo>
                  <a:cubicBezTo>
                    <a:pt x="519693" y="1061765"/>
                    <a:pt x="114300" y="2198040"/>
                    <a:pt x="114300" y="3429000"/>
                  </a:cubicBezTo>
                  <a:cubicBezTo>
                    <a:pt x="114300" y="4659960"/>
                    <a:pt x="519693" y="5796235"/>
                    <a:pt x="1204253" y="6711601"/>
                  </a:cubicBezTo>
                  <a:lnTo>
                    <a:pt x="1337265" y="6880860"/>
                  </a:lnTo>
                  <a:lnTo>
                    <a:pt x="1191931" y="6880860"/>
                  </a:lnTo>
                  <a:lnTo>
                    <a:pt x="1112661" y="6779988"/>
                  </a:lnTo>
                  <a:cubicBezTo>
                    <a:pt x="413839" y="5845552"/>
                    <a:pt x="0" y="4685605"/>
                    <a:pt x="0" y="3429000"/>
                  </a:cubicBezTo>
                  <a:cubicBezTo>
                    <a:pt x="0" y="2172395"/>
                    <a:pt x="413839" y="1012448"/>
                    <a:pt x="1112661" y="78012"/>
                  </a:cubicBezTo>
                  <a:lnTo>
                    <a:pt x="117396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BE0B7AF7-52C0-EB45-93DE-79DFF44F5AAE}"/>
                </a:ext>
              </a:extLst>
            </p:cNvPr>
            <p:cNvSpPr/>
            <p:nvPr/>
          </p:nvSpPr>
          <p:spPr>
            <a:xfrm>
              <a:off x="10359435" y="0"/>
              <a:ext cx="1337265" cy="6880860"/>
            </a:xfrm>
            <a:custGeom>
              <a:avLst/>
              <a:gdLst>
                <a:gd name="connsiteX0" fmla="*/ 17965 w 1337265"/>
                <a:gd name="connsiteY0" fmla="*/ 0 h 6880860"/>
                <a:gd name="connsiteX1" fmla="*/ 163299 w 1337265"/>
                <a:gd name="connsiteY1" fmla="*/ 0 h 6880860"/>
                <a:gd name="connsiteX2" fmla="*/ 224604 w 1337265"/>
                <a:gd name="connsiteY2" fmla="*/ 78012 h 6880860"/>
                <a:gd name="connsiteX3" fmla="*/ 1337265 w 1337265"/>
                <a:gd name="connsiteY3" fmla="*/ 3429000 h 6880860"/>
                <a:gd name="connsiteX4" fmla="*/ 224604 w 1337265"/>
                <a:gd name="connsiteY4" fmla="*/ 6779988 h 6880860"/>
                <a:gd name="connsiteX5" fmla="*/ 145334 w 1337265"/>
                <a:gd name="connsiteY5" fmla="*/ 6880860 h 6880860"/>
                <a:gd name="connsiteX6" fmla="*/ 0 w 1337265"/>
                <a:gd name="connsiteY6" fmla="*/ 6880860 h 6880860"/>
                <a:gd name="connsiteX7" fmla="*/ 133012 w 1337265"/>
                <a:gd name="connsiteY7" fmla="*/ 6711601 h 6880860"/>
                <a:gd name="connsiteX8" fmla="*/ 1222965 w 1337265"/>
                <a:gd name="connsiteY8" fmla="*/ 3429000 h 6880860"/>
                <a:gd name="connsiteX9" fmla="*/ 133012 w 1337265"/>
                <a:gd name="connsiteY9" fmla="*/ 146399 h 6880860"/>
                <a:gd name="connsiteX10" fmla="*/ 17965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7965" y="0"/>
                  </a:moveTo>
                  <a:lnTo>
                    <a:pt x="163299" y="0"/>
                  </a:lnTo>
                  <a:lnTo>
                    <a:pt x="224604" y="78012"/>
                  </a:lnTo>
                  <a:cubicBezTo>
                    <a:pt x="923426" y="1012448"/>
                    <a:pt x="1337265" y="2172395"/>
                    <a:pt x="1337265" y="3429000"/>
                  </a:cubicBezTo>
                  <a:cubicBezTo>
                    <a:pt x="1337265" y="4685605"/>
                    <a:pt x="923426" y="5845552"/>
                    <a:pt x="224604" y="6779988"/>
                  </a:cubicBezTo>
                  <a:lnTo>
                    <a:pt x="145334" y="6880860"/>
                  </a:lnTo>
                  <a:lnTo>
                    <a:pt x="0" y="6880860"/>
                  </a:lnTo>
                  <a:lnTo>
                    <a:pt x="133012" y="6711601"/>
                  </a:lnTo>
                  <a:cubicBezTo>
                    <a:pt x="817572" y="5796235"/>
                    <a:pt x="1222965" y="4659960"/>
                    <a:pt x="1222965" y="3429000"/>
                  </a:cubicBezTo>
                  <a:cubicBezTo>
                    <a:pt x="1222965" y="2198040"/>
                    <a:pt x="817572" y="1061765"/>
                    <a:pt x="133012" y="146399"/>
                  </a:cubicBezTo>
                  <a:lnTo>
                    <a:pt x="17965"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46939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23/08/2021</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pPr>
              <a:defRPr/>
            </a:pPr>
            <a:r>
              <a:rPr lang="en-US"/>
              <a:t>Introdcution to Machine Learning</a:t>
            </a:r>
            <a:endParaRPr lang="tr-T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grpSp>
        <p:nvGrpSpPr>
          <p:cNvPr id="11" name="Group 10">
            <a:extLst>
              <a:ext uri="{FF2B5EF4-FFF2-40B4-BE49-F238E27FC236}">
                <a16:creationId xmlns:a16="http://schemas.microsoft.com/office/drawing/2014/main" id="{D06E6D77-4CA3-764C-99E1-7D2CFE6B929E}"/>
              </a:ext>
            </a:extLst>
          </p:cNvPr>
          <p:cNvGrpSpPr/>
          <p:nvPr/>
        </p:nvGrpSpPr>
        <p:grpSpPr>
          <a:xfrm rot="5400000">
            <a:off x="-21619" y="1088453"/>
            <a:ext cx="910099" cy="99010"/>
            <a:chOff x="622418" y="280927"/>
            <a:chExt cx="2335705" cy="254101"/>
          </a:xfrm>
        </p:grpSpPr>
        <p:sp>
          <p:nvSpPr>
            <p:cNvPr id="12" name="Oval 11">
              <a:extLst>
                <a:ext uri="{FF2B5EF4-FFF2-40B4-BE49-F238E27FC236}">
                  <a16:creationId xmlns:a16="http://schemas.microsoft.com/office/drawing/2014/main" id="{1D155117-8A2A-414B-9598-C2919DF747DC}"/>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3838F88-99DE-9246-A83B-9C7DB6AE99EF}"/>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031FBA2-FD0D-7346-8941-4861923E15CF}"/>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22D5D5E-3339-5D47-9E1C-8897082672DB}"/>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3BE7267-458F-A141-8480-10E9FB553671}"/>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A71A438B-57BE-F445-AFBB-BBB2270E9BB4}"/>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1">
            <a:extLst>
              <a:ext uri="{FF2B5EF4-FFF2-40B4-BE49-F238E27FC236}">
                <a16:creationId xmlns:a16="http://schemas.microsoft.com/office/drawing/2014/main" id="{040C74AA-3663-2A49-AA62-C9207F22BF3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19" name="Oval 18">
            <a:extLst>
              <a:ext uri="{FF2B5EF4-FFF2-40B4-BE49-F238E27FC236}">
                <a16:creationId xmlns:a16="http://schemas.microsoft.com/office/drawing/2014/main" id="{8E70AAE0-F405-8C4D-B2F2-BC73ABD2560F}"/>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FC72AC8A-19AA-5641-88DA-414732A1A643}"/>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B0FF4153-FE4A-204C-B4B4-F331F8058F73}"/>
              </a:ext>
            </a:extLst>
          </p:cNvPr>
          <p:cNvSpPr/>
          <p:nvPr/>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0910027-B57E-5C4C-B196-C2CF16EB6B83}"/>
              </a:ext>
            </a:extLst>
          </p:cNvPr>
          <p:cNvSpPr/>
          <p:nvPr/>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9468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23/08/2021</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pPr>
              <a:defRPr/>
            </a:pPr>
            <a:r>
              <a:rPr lang="en-US"/>
              <a:t>Introdcution to Machine Learning</a:t>
            </a:r>
            <a:endParaRPr lang="tr-T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grpSp>
        <p:nvGrpSpPr>
          <p:cNvPr id="13" name="Group 12">
            <a:extLst>
              <a:ext uri="{FF2B5EF4-FFF2-40B4-BE49-F238E27FC236}">
                <a16:creationId xmlns:a16="http://schemas.microsoft.com/office/drawing/2014/main" id="{DD896C11-7092-DD43-9676-23A81081B759}"/>
              </a:ext>
            </a:extLst>
          </p:cNvPr>
          <p:cNvGrpSpPr/>
          <p:nvPr/>
        </p:nvGrpSpPr>
        <p:grpSpPr>
          <a:xfrm rot="5400000">
            <a:off x="-21619" y="1088453"/>
            <a:ext cx="910099" cy="99010"/>
            <a:chOff x="622418" y="280927"/>
            <a:chExt cx="2335705" cy="254101"/>
          </a:xfrm>
        </p:grpSpPr>
        <p:sp>
          <p:nvSpPr>
            <p:cNvPr id="14" name="Oval 13">
              <a:extLst>
                <a:ext uri="{FF2B5EF4-FFF2-40B4-BE49-F238E27FC236}">
                  <a16:creationId xmlns:a16="http://schemas.microsoft.com/office/drawing/2014/main" id="{D39FB8D4-533A-0C44-89B5-487470B0B82B}"/>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42B0AB-C322-C14B-B2A1-E9F144473219}"/>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7ABE4C7-7926-3949-9205-07E33FB2D2CE}"/>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1B43F26-6C7C-4D43-9D1C-A0F792F54874}"/>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53D175F-F9D4-DD4E-81B9-495A2E867249}"/>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52D03A0-BBCF-2042-832A-8082F1377835}"/>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itle 1">
            <a:extLst>
              <a:ext uri="{FF2B5EF4-FFF2-40B4-BE49-F238E27FC236}">
                <a16:creationId xmlns:a16="http://schemas.microsoft.com/office/drawing/2014/main" id="{E2831508-70C2-2F43-998D-55CE4837BA4C}"/>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21" name="Oval 20">
            <a:extLst>
              <a:ext uri="{FF2B5EF4-FFF2-40B4-BE49-F238E27FC236}">
                <a16:creationId xmlns:a16="http://schemas.microsoft.com/office/drawing/2014/main" id="{5232ACE3-4E65-6243-9416-19BFA39FD92C}"/>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372105-F1CB-9149-A4B9-C151B3CCB9B4}"/>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AE2DDF3-5C18-5644-8994-8CD902656DE8}"/>
              </a:ext>
            </a:extLst>
          </p:cNvPr>
          <p:cNvSpPr/>
          <p:nvPr/>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383F4E3-E6C1-BB40-90E6-290C140F9A07}"/>
              </a:ext>
            </a:extLst>
          </p:cNvPr>
          <p:cNvSpPr/>
          <p:nvPr/>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429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23/08/2021</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pPr>
              <a:defRPr/>
            </a:pPr>
            <a:r>
              <a:rPr lang="en-US"/>
              <a:t>Introdcution to Machine Learning</a:t>
            </a:r>
            <a:endParaRPr lang="tr-T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grpSp>
        <p:nvGrpSpPr>
          <p:cNvPr id="9" name="Group 8">
            <a:extLst>
              <a:ext uri="{FF2B5EF4-FFF2-40B4-BE49-F238E27FC236}">
                <a16:creationId xmlns:a16="http://schemas.microsoft.com/office/drawing/2014/main" id="{A2C09A16-A6B6-E04E-A40A-F482C0A95C0A}"/>
              </a:ext>
            </a:extLst>
          </p:cNvPr>
          <p:cNvGrpSpPr/>
          <p:nvPr/>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3778C21-4171-774D-A73F-77BEBF2E4C18}"/>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25D2EF-AE01-A247-8BC3-8F35F863C0A6}"/>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F860801-109B-EB4F-96A8-35D76B759583}"/>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7337F70-9199-7242-BD8B-8F96606A18A1}"/>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F9320B7-AD58-7649-BC95-614ED90F4E69}"/>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17" name="Oval 16">
            <a:extLst>
              <a:ext uri="{FF2B5EF4-FFF2-40B4-BE49-F238E27FC236}">
                <a16:creationId xmlns:a16="http://schemas.microsoft.com/office/drawing/2014/main" id="{7B23D2B0-E152-D14D-8154-8DD47BD10DF3}"/>
              </a:ext>
            </a:extLst>
          </p:cNvPr>
          <p:cNvSpPr/>
          <p:nvPr/>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A3BEDF6-5ABA-3B42-99BB-4438813B1A4B}"/>
              </a:ext>
            </a:extLst>
          </p:cNvPr>
          <p:cNvSpPr/>
          <p:nvPr/>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A9CF8BE7-F2AC-AB4C-900F-F64D55111EFC}"/>
              </a:ext>
            </a:extLst>
          </p:cNvPr>
          <p:cNvSpPr/>
          <p:nvPr/>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EF4254B-D281-684E-BD0B-63AEC0AC197C}"/>
              </a:ext>
            </a:extLst>
          </p:cNvPr>
          <p:cNvSpPr/>
          <p:nvPr/>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680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23/08/2021</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pPr>
              <a:defRPr/>
            </a:pPr>
            <a:r>
              <a:rPr lang="en-US"/>
              <a:t>Introdcution to Machine Learning</a:t>
            </a:r>
            <a:endParaRPr lang="tr-T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grpSp>
        <p:nvGrpSpPr>
          <p:cNvPr id="9" name="Group 8">
            <a:extLst>
              <a:ext uri="{FF2B5EF4-FFF2-40B4-BE49-F238E27FC236}">
                <a16:creationId xmlns:a16="http://schemas.microsoft.com/office/drawing/2014/main" id="{A2C09A16-A6B6-E04E-A40A-F482C0A95C0A}"/>
              </a:ext>
            </a:extLst>
          </p:cNvPr>
          <p:cNvGrpSpPr/>
          <p:nvPr/>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3778C21-4171-774D-A73F-77BEBF2E4C18}"/>
                </a:ext>
              </a:extLst>
            </p:cNvPr>
            <p:cNvSpPr/>
            <p:nvPr/>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25D2EF-AE01-A247-8BC3-8F35F863C0A6}"/>
                </a:ext>
              </a:extLst>
            </p:cNvPr>
            <p:cNvSpPr/>
            <p:nvPr/>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F860801-109B-EB4F-96A8-35D76B759583}"/>
                </a:ext>
              </a:extLst>
            </p:cNvPr>
            <p:cNvSpPr/>
            <p:nvPr/>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7337F70-9199-7242-BD8B-8F96606A18A1}"/>
                </a:ext>
              </a:extLst>
            </p:cNvPr>
            <p:cNvSpPr/>
            <p:nvPr/>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F9320B7-AD58-7649-BC95-614ED90F4E69}"/>
                </a:ext>
              </a:extLst>
            </p:cNvPr>
            <p:cNvSpPr/>
            <p:nvPr/>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5751389" cy="1369074"/>
          </a:xfrm>
          <a:prstGeom prst="rect">
            <a:avLst/>
          </a:prstGeom>
        </p:spPr>
        <p:txBody>
          <a:bodyPr lIns="0" rIns="0" anchor="ctr">
            <a:normAutofit/>
          </a:bodyPr>
          <a:lstStyle>
            <a:lvl1pPr>
              <a:defRPr sz="4000" cap="all" baseline="0"/>
            </a:lvl1pPr>
          </a:lstStyle>
          <a:p>
            <a:r>
              <a:rPr lang="en-US" dirty="0"/>
              <a:t>Title Goes Here</a:t>
            </a:r>
          </a:p>
        </p:txBody>
      </p:sp>
      <p:sp>
        <p:nvSpPr>
          <p:cNvPr id="21" name="Picture Placeholder 20">
            <a:extLst>
              <a:ext uri="{FF2B5EF4-FFF2-40B4-BE49-F238E27FC236}">
                <a16:creationId xmlns:a16="http://schemas.microsoft.com/office/drawing/2014/main" id="{384D173E-9054-4C40-98EA-A6EAC4D8511B}"/>
              </a:ext>
            </a:extLst>
          </p:cNvPr>
          <p:cNvSpPr>
            <a:spLocks noGrp="1"/>
          </p:cNvSpPr>
          <p:nvPr>
            <p:ph type="pic" sz="quarter" idx="13"/>
          </p:nvPr>
        </p:nvSpPr>
        <p:spPr>
          <a:xfrm>
            <a:off x="7921641" y="0"/>
            <a:ext cx="4270360" cy="6858001"/>
          </a:xfrm>
          <a:custGeom>
            <a:avLst/>
            <a:gdLst>
              <a:gd name="connsiteX0" fmla="*/ 1904091 w 4305219"/>
              <a:gd name="connsiteY0" fmla="*/ 0 h 6913983"/>
              <a:gd name="connsiteX1" fmla="*/ 4305219 w 4305219"/>
              <a:gd name="connsiteY1" fmla="*/ 0 h 6913983"/>
              <a:gd name="connsiteX2" fmla="*/ 4305219 w 4305219"/>
              <a:gd name="connsiteY2" fmla="*/ 6913983 h 6913983"/>
              <a:gd name="connsiteX3" fmla="*/ 1818156 w 4305219"/>
              <a:gd name="connsiteY3" fmla="*/ 6913983 h 6913983"/>
              <a:gd name="connsiteX4" fmla="*/ 1507580 w 4305219"/>
              <a:gd name="connsiteY4" fmla="*/ 6681739 h 6913983"/>
              <a:gd name="connsiteX5" fmla="*/ 0 w 4305219"/>
              <a:gd name="connsiteY5" fmla="*/ 3484983 h 6913983"/>
              <a:gd name="connsiteX6" fmla="*/ 1826504 w 4305219"/>
              <a:gd name="connsiteY6" fmla="*/ 49741 h 691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219" h="6913983">
                <a:moveTo>
                  <a:pt x="1904091" y="0"/>
                </a:moveTo>
                <a:lnTo>
                  <a:pt x="4305219" y="0"/>
                </a:lnTo>
                <a:lnTo>
                  <a:pt x="4305219" y="6913983"/>
                </a:lnTo>
                <a:lnTo>
                  <a:pt x="1818156" y="6913983"/>
                </a:lnTo>
                <a:lnTo>
                  <a:pt x="1507580" y="6681739"/>
                </a:lnTo>
                <a:cubicBezTo>
                  <a:pt x="586863" y="5921896"/>
                  <a:pt x="0" y="4771974"/>
                  <a:pt x="0" y="3484983"/>
                </a:cubicBezTo>
                <a:cubicBezTo>
                  <a:pt x="0" y="2054993"/>
                  <a:pt x="724522" y="794225"/>
                  <a:pt x="1826504" y="49741"/>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wrap="square">
            <a:noAutofit/>
          </a:bodyPr>
          <a:lstStyle/>
          <a:p>
            <a:r>
              <a:rPr lang="en-US"/>
              <a:t>Click icon to add picture</a:t>
            </a:r>
            <a:endParaRPr lang="en-US" dirty="0"/>
          </a:p>
        </p:txBody>
      </p:sp>
      <p:sp>
        <p:nvSpPr>
          <p:cNvPr id="18" name="Content Placeholder 2">
            <a:extLst>
              <a:ext uri="{FF2B5EF4-FFF2-40B4-BE49-F238E27FC236}">
                <a16:creationId xmlns:a16="http://schemas.microsoft.com/office/drawing/2014/main" id="{881322FE-E286-E344-B332-CF37E6CAD2DC}"/>
              </a:ext>
            </a:extLst>
          </p:cNvPr>
          <p:cNvSpPr>
            <a:spLocks noGrp="1"/>
          </p:cNvSpPr>
          <p:nvPr>
            <p:ph sz="half" idx="1"/>
          </p:nvPr>
        </p:nvSpPr>
        <p:spPr>
          <a:xfrm>
            <a:off x="1097278" y="2322728"/>
            <a:ext cx="5751389" cy="4032225"/>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56651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pPr>
              <a:defRPr/>
            </a:pPr>
            <a:r>
              <a:rPr lang="en-US"/>
              <a:t>Introdcution to Machine Learning</a:t>
            </a:r>
            <a:endParaRPr lang="tr-T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875E2C4A-EC6E-40E8-9145-34703132768D}" type="slidenum">
              <a:rPr lang="tr-TR" altLang="en-US" smtClean="0"/>
              <a:pPr/>
              <a:t>‹#›</a:t>
            </a:fld>
            <a:endParaRPr lang="tr-TR" altLang="en-US"/>
          </a:p>
        </p:txBody>
      </p:sp>
    </p:spTree>
    <p:extLst>
      <p:ext uri="{BB962C8B-B14F-4D97-AF65-F5344CB8AC3E}">
        <p14:creationId xmlns:p14="http://schemas.microsoft.com/office/powerpoint/2010/main" val="1616042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23/08/2021</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pPr>
              <a:defRPr/>
            </a:pPr>
            <a:r>
              <a:rPr lang="en-US"/>
              <a:t>Introdcution to Machine Learning</a:t>
            </a:r>
            <a:endParaRPr lang="tr-T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875E2C4A-EC6E-40E8-9145-34703132768D}" type="slidenum">
              <a:rPr lang="tr-TR" altLang="en-US" smtClean="0"/>
              <a:pPr/>
              <a:t>‹#›</a:t>
            </a:fld>
            <a:endParaRPr lang="tr-TR" altLang="en-US"/>
          </a:p>
        </p:txBody>
      </p:sp>
    </p:spTree>
    <p:extLst>
      <p:ext uri="{BB962C8B-B14F-4D97-AF65-F5344CB8AC3E}">
        <p14:creationId xmlns:p14="http://schemas.microsoft.com/office/powerpoint/2010/main" val="332289203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Lst>
  <p:hf hdr="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0.png"/><Relationship Id="rId4" Type="http://schemas.openxmlformats.org/officeDocument/2006/relationships/image" Target="../media/image470.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2.jpe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slides/_rels/slide5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www.prisma-informatik.de/newsroom/wp-content/uploads/2017/05/NAV07_17_Machine_Lear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67" y="188639"/>
            <a:ext cx="2638125" cy="2638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0516582-6566-4143-8C29-618F0902B17C}"/>
              </a:ext>
            </a:extLst>
          </p:cNvPr>
          <p:cNvSpPr txBox="1"/>
          <p:nvPr/>
        </p:nvSpPr>
        <p:spPr>
          <a:xfrm flipH="1">
            <a:off x="2396589" y="2881139"/>
            <a:ext cx="7632848" cy="584775"/>
          </a:xfrm>
          <a:prstGeom prst="rect">
            <a:avLst/>
          </a:prstGeom>
          <a:noFill/>
        </p:spPr>
        <p:txBody>
          <a:bodyPr wrap="square" rtlCol="0">
            <a:spAutoFit/>
          </a:bodyPr>
          <a:lstStyle/>
          <a:p>
            <a:r>
              <a:rPr lang="en-US" sz="3200">
                <a:latin typeface="Amasis MT Pro Black" panose="020B0604020202020204" pitchFamily="18" charset="0"/>
              </a:rPr>
              <a:t>From Machine Learning to GenAI</a:t>
            </a:r>
            <a:endParaRPr lang="en-IN" sz="3200">
              <a:latin typeface="Amasis MT Pro Black" panose="020B0604020202020204" pitchFamily="18" charset="0"/>
            </a:endParaRPr>
          </a:p>
        </p:txBody>
      </p:sp>
      <p:sp>
        <p:nvSpPr>
          <p:cNvPr id="4" name="TextBox 3">
            <a:extLst>
              <a:ext uri="{FF2B5EF4-FFF2-40B4-BE49-F238E27FC236}">
                <a16:creationId xmlns:a16="http://schemas.microsoft.com/office/drawing/2014/main" id="{A380378D-5011-4B0E-9FC6-09B08E043081}"/>
              </a:ext>
            </a:extLst>
          </p:cNvPr>
          <p:cNvSpPr txBox="1"/>
          <p:nvPr/>
        </p:nvSpPr>
        <p:spPr>
          <a:xfrm>
            <a:off x="4295800" y="4175136"/>
            <a:ext cx="3834426" cy="461665"/>
          </a:xfrm>
          <a:prstGeom prst="rect">
            <a:avLst/>
          </a:prstGeom>
          <a:noFill/>
        </p:spPr>
        <p:txBody>
          <a:bodyPr wrap="square" rtlCol="0">
            <a:spAutoFit/>
          </a:bodyPr>
          <a:lstStyle/>
          <a:p>
            <a:pPr algn="ctr"/>
            <a:r>
              <a:rPr lang="en-US" sz="2400" b="1"/>
              <a:t>Dr. Shailesh Sivan</a:t>
            </a:r>
          </a:p>
        </p:txBody>
      </p:sp>
      <p:sp>
        <p:nvSpPr>
          <p:cNvPr id="5" name="Date Placeholder 4">
            <a:extLst>
              <a:ext uri="{FF2B5EF4-FFF2-40B4-BE49-F238E27FC236}">
                <a16:creationId xmlns:a16="http://schemas.microsoft.com/office/drawing/2014/main" id="{52261FD9-4EE4-4749-9B9F-42BF7B7CAE93}"/>
              </a:ext>
            </a:extLst>
          </p:cNvPr>
          <p:cNvSpPr>
            <a:spLocks noGrp="1"/>
          </p:cNvSpPr>
          <p:nvPr>
            <p:ph type="dt" sz="half" idx="10"/>
          </p:nvPr>
        </p:nvSpPr>
        <p:spPr/>
        <p:txBody>
          <a:bodyPr/>
          <a:lstStyle/>
          <a:p>
            <a:r>
              <a:rPr lang="en-US"/>
              <a:t>23/08/2021</a:t>
            </a:r>
            <a:endParaRPr lang="en-US" dirty="0"/>
          </a:p>
        </p:txBody>
      </p:sp>
      <p:sp>
        <p:nvSpPr>
          <p:cNvPr id="6" name="Footer Placeholder 5">
            <a:extLst>
              <a:ext uri="{FF2B5EF4-FFF2-40B4-BE49-F238E27FC236}">
                <a16:creationId xmlns:a16="http://schemas.microsoft.com/office/drawing/2014/main" id="{47DE4B03-44AA-45DA-A4E1-85275306201B}"/>
              </a:ext>
            </a:extLst>
          </p:cNvPr>
          <p:cNvSpPr>
            <a:spLocks noGrp="1"/>
          </p:cNvSpPr>
          <p:nvPr>
            <p:ph type="ftr" sz="quarter" idx="11"/>
          </p:nvPr>
        </p:nvSpPr>
        <p:spPr/>
        <p:txBody>
          <a:bodyPr/>
          <a:lstStyle/>
          <a:p>
            <a:r>
              <a:rPr lang="en-US"/>
              <a:t>Introdcution to Machine Learning</a:t>
            </a:r>
            <a:endParaRPr lang="tr-TR"/>
          </a:p>
        </p:txBody>
      </p:sp>
      <p:sp>
        <p:nvSpPr>
          <p:cNvPr id="7" name="Slide Number Placeholder 6">
            <a:extLst>
              <a:ext uri="{FF2B5EF4-FFF2-40B4-BE49-F238E27FC236}">
                <a16:creationId xmlns:a16="http://schemas.microsoft.com/office/drawing/2014/main" id="{92E13379-FC0C-40F6-92E9-AA48EA0DCAA9}"/>
              </a:ext>
            </a:extLst>
          </p:cNvPr>
          <p:cNvSpPr>
            <a:spLocks noGrp="1"/>
          </p:cNvSpPr>
          <p:nvPr>
            <p:ph type="sldNum" sz="quarter" idx="12"/>
          </p:nvPr>
        </p:nvSpPr>
        <p:spPr/>
        <p:txBody>
          <a:bodyPr/>
          <a:lstStyle/>
          <a:p>
            <a:fld id="{875E2C4A-EC6E-40E8-9145-34703132768D}" type="slidenum">
              <a:rPr lang="tr-TR" altLang="en-US" smtClean="0"/>
              <a:pPr/>
              <a:t>1</a:t>
            </a:fld>
            <a:endParaRPr lang="tr-TR" altLang="en-US"/>
          </a:p>
        </p:txBody>
      </p:sp>
      <p:pic>
        <p:nvPicPr>
          <p:cNvPr id="5128" name="Picture 8" descr="DesignwithAI | Artificial Intelligence Driven Design">
            <a:extLst>
              <a:ext uri="{FF2B5EF4-FFF2-40B4-BE49-F238E27FC236}">
                <a16:creationId xmlns:a16="http://schemas.microsoft.com/office/drawing/2014/main" id="{8F2B6A8C-6C54-483D-AEAB-5AF01CF33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740" y="4005064"/>
            <a:ext cx="2141414" cy="214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8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E2E28E-9FC5-4D84-BBC6-87DDF894C3F7}"/>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65F3BC37-AF88-4341-9955-C5157521066F}"/>
              </a:ext>
            </a:extLst>
          </p:cNvPr>
          <p:cNvSpPr>
            <a:spLocks noGrp="1"/>
          </p:cNvSpPr>
          <p:nvPr>
            <p:ph type="ftr" sz="quarter" idx="11"/>
          </p:nvPr>
        </p:nvSpPr>
        <p:spPr/>
        <p:txBody>
          <a:bodyPr/>
          <a:lstStyle/>
          <a:p>
            <a:pPr>
              <a:defRPr/>
            </a:pPr>
            <a:r>
              <a:rPr lang="en-US"/>
              <a:t>Introdcution to Machine Learning</a:t>
            </a:r>
            <a:endParaRPr lang="tr-TR"/>
          </a:p>
        </p:txBody>
      </p:sp>
      <p:sp>
        <p:nvSpPr>
          <p:cNvPr id="7170" name="Slide Number Placeholder 4">
            <a:extLst>
              <a:ext uri="{FF2B5EF4-FFF2-40B4-BE49-F238E27FC236}">
                <a16:creationId xmlns:a16="http://schemas.microsoft.com/office/drawing/2014/main" id="{912277A7-CF74-45F0-8C10-AD4E451D21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3FA18F-64AC-43A5-837F-34F2D732C837}" type="slidenum">
              <a:rPr lang="tr-TR" altLang="en-US" sz="1400"/>
              <a:pPr eaLnBrk="1" hangingPunct="1"/>
              <a:t>10</a:t>
            </a:fld>
            <a:endParaRPr lang="tr-TR" altLang="en-US" sz="1400"/>
          </a:p>
        </p:txBody>
      </p:sp>
      <p:sp>
        <p:nvSpPr>
          <p:cNvPr id="7171" name="Rectangle 2">
            <a:extLst>
              <a:ext uri="{FF2B5EF4-FFF2-40B4-BE49-F238E27FC236}">
                <a16:creationId xmlns:a16="http://schemas.microsoft.com/office/drawing/2014/main" id="{4C64132A-35BC-4724-8177-32AB0EF5F7D1}"/>
              </a:ext>
            </a:extLst>
          </p:cNvPr>
          <p:cNvSpPr>
            <a:spLocks noGrp="1" noChangeArrowheads="1"/>
          </p:cNvSpPr>
          <p:nvPr>
            <p:ph type="title"/>
          </p:nvPr>
        </p:nvSpPr>
        <p:spPr>
          <a:xfrm>
            <a:off x="1199456" y="1036920"/>
            <a:ext cx="7543800" cy="702302"/>
          </a:xfrm>
        </p:spPr>
        <p:txBody>
          <a:bodyPr>
            <a:normAutofit/>
          </a:bodyPr>
          <a:lstStyle/>
          <a:p>
            <a:r>
              <a:rPr lang="en-US" altLang="en-US" sz="4000" dirty="0">
                <a:latin typeface="Lucida Console" panose="020B0609040504020204" pitchFamily="49" charset="0"/>
              </a:rPr>
              <a:t>Confused ?</a:t>
            </a:r>
            <a:endParaRPr lang="tr-TR" altLang="en-US" sz="4000" dirty="0">
              <a:latin typeface="Lucida Console" panose="020B0609040504020204" pitchFamily="49" charset="0"/>
            </a:endParaRPr>
          </a:p>
        </p:txBody>
      </p:sp>
      <p:pic>
        <p:nvPicPr>
          <p:cNvPr id="7174" name="Picture 6" descr="https://cdn0.scrvt.com/fokus/35ffd658650b9a93/2c2ec661f688/v/98b20ccddedf/AI_Grafik_970x485.png">
            <a:extLst>
              <a:ext uri="{FF2B5EF4-FFF2-40B4-BE49-F238E27FC236}">
                <a16:creationId xmlns:a16="http://schemas.microsoft.com/office/drawing/2014/main" id="{EFEE5E4D-2408-46B7-88C2-4A94F2850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776" y="1772816"/>
            <a:ext cx="8604448" cy="430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19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94C0-0A51-6C41-B1ED-E95AC84C23D7}"/>
              </a:ext>
            </a:extLst>
          </p:cNvPr>
          <p:cNvSpPr>
            <a:spLocks noGrp="1"/>
          </p:cNvSpPr>
          <p:nvPr>
            <p:ph type="title"/>
          </p:nvPr>
        </p:nvSpPr>
        <p:spPr>
          <a:xfrm>
            <a:off x="1066800" y="421817"/>
            <a:ext cx="10058400" cy="1369074"/>
          </a:xfrm>
        </p:spPr>
        <p:txBody>
          <a:bodyPr/>
          <a:lstStyle/>
          <a:p>
            <a:r>
              <a:rPr lang="en-US">
                <a:sym typeface="Bodoni SvtyTwo ITC TT-Book"/>
              </a:rPr>
              <a:t>Data Science </a:t>
            </a:r>
            <a:endParaRPr lang="en-US" dirty="0"/>
          </a:p>
        </p:txBody>
      </p:sp>
      <p:pic>
        <p:nvPicPr>
          <p:cNvPr id="7170" name="Picture 2" descr="Amarillo College - Data Science">
            <a:extLst>
              <a:ext uri="{FF2B5EF4-FFF2-40B4-BE49-F238E27FC236}">
                <a16:creationId xmlns:a16="http://schemas.microsoft.com/office/drawing/2014/main" id="{662D35CC-03C4-4B75-9254-4B9C4A318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728" y="1666191"/>
            <a:ext cx="7604282" cy="427740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B4072B83-7402-409A-88E1-0D319C3E8E6D}"/>
              </a:ext>
            </a:extLst>
          </p:cNvPr>
          <p:cNvSpPr/>
          <p:nvPr/>
        </p:nvSpPr>
        <p:spPr>
          <a:xfrm>
            <a:off x="8145624" y="914400"/>
            <a:ext cx="1530843" cy="1483568"/>
          </a:xfrm>
          <a:prstGeom prst="ellipse">
            <a:avLst/>
          </a:prstGeom>
          <a:solidFill>
            <a:schemeClr val="bg1"/>
          </a:solidFill>
          <a:ln w="28575">
            <a:solidFill>
              <a:schemeClr val="accent5">
                <a:lumMod val="75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4459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94C0-0A51-6C41-B1ED-E95AC84C23D7}"/>
              </a:ext>
            </a:extLst>
          </p:cNvPr>
          <p:cNvSpPr>
            <a:spLocks noGrp="1"/>
          </p:cNvSpPr>
          <p:nvPr>
            <p:ph type="title"/>
          </p:nvPr>
        </p:nvSpPr>
        <p:spPr>
          <a:xfrm>
            <a:off x="1066800" y="421817"/>
            <a:ext cx="10058400" cy="1369074"/>
          </a:xfrm>
        </p:spPr>
        <p:txBody>
          <a:bodyPr/>
          <a:lstStyle/>
          <a:p>
            <a:r>
              <a:rPr lang="en-US">
                <a:sym typeface="Bodoni SvtyTwo ITC TT-Book"/>
              </a:rPr>
              <a:t>IS Data IMPOTANT? </a:t>
            </a:r>
            <a:endParaRPr lang="en-US" dirty="0"/>
          </a:p>
        </p:txBody>
      </p:sp>
      <p:sp>
        <p:nvSpPr>
          <p:cNvPr id="6" name="Oval 5">
            <a:extLst>
              <a:ext uri="{FF2B5EF4-FFF2-40B4-BE49-F238E27FC236}">
                <a16:creationId xmlns:a16="http://schemas.microsoft.com/office/drawing/2014/main" id="{B4072B83-7402-409A-88E1-0D319C3E8E6D}"/>
              </a:ext>
            </a:extLst>
          </p:cNvPr>
          <p:cNvSpPr/>
          <p:nvPr/>
        </p:nvSpPr>
        <p:spPr>
          <a:xfrm>
            <a:off x="8145624" y="914400"/>
            <a:ext cx="1530843" cy="1483568"/>
          </a:xfrm>
          <a:prstGeom prst="ellipse">
            <a:avLst/>
          </a:prstGeom>
          <a:solidFill>
            <a:schemeClr val="bg1"/>
          </a:solidFill>
          <a:ln w="28575">
            <a:solidFill>
              <a:schemeClr val="accent5">
                <a:lumMod val="75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1026" name="Picture 2" descr="How to Use Facebook Ads for Amazon FBA - Social Media Marketing for Sellers">
            <a:extLst>
              <a:ext uri="{FF2B5EF4-FFF2-40B4-BE49-F238E27FC236}">
                <a16:creationId xmlns:a16="http://schemas.microsoft.com/office/drawing/2014/main" id="{873323BD-ED6E-B974-1BC3-BC77540B8A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3" t="9537" r="4522" b="9537"/>
          <a:stretch/>
        </p:blipFill>
        <p:spPr bwMode="auto">
          <a:xfrm>
            <a:off x="2099556" y="1484784"/>
            <a:ext cx="7992888" cy="20896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Maps adding reporting features to Android, iOS | CNN Business">
            <a:extLst>
              <a:ext uri="{FF2B5EF4-FFF2-40B4-BE49-F238E27FC236}">
                <a16:creationId xmlns:a16="http://schemas.microsoft.com/office/drawing/2014/main" id="{A40F2CF0-EFF2-8E81-1D7F-0ACC92B70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915" y="3645025"/>
            <a:ext cx="4524037" cy="30164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uture of Voice Commerce and Localisation - Locaria">
            <a:extLst>
              <a:ext uri="{FF2B5EF4-FFF2-40B4-BE49-F238E27FC236}">
                <a16:creationId xmlns:a16="http://schemas.microsoft.com/office/drawing/2014/main" id="{4C866904-85BB-CD7C-91B6-C30F8C9EE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299" y="3645025"/>
            <a:ext cx="5663717"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7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E01CCBC3-476F-DA4C-A883-93E600ECAC2E}"/>
              </a:ext>
            </a:extLst>
          </p:cNvPr>
          <p:cNvSpPr>
            <a:spLocks noGrp="1"/>
          </p:cNvSpPr>
          <p:nvPr>
            <p:ph sz="half" idx="1"/>
          </p:nvPr>
        </p:nvSpPr>
        <p:spPr>
          <a:xfrm>
            <a:off x="1097280" y="2220099"/>
            <a:ext cx="4639736" cy="3748193"/>
          </a:xfrm>
        </p:spPr>
        <p:txBody>
          <a:bodyPr>
            <a:normAutofit/>
          </a:bodyPr>
          <a:lstStyle/>
          <a:p>
            <a:pPr marL="342900" indent="-342900">
              <a:buFont typeface="Arial"/>
              <a:buChar char="•"/>
            </a:pPr>
            <a:r>
              <a:rPr lang="en-IN" sz="1800"/>
              <a:t>Make Informed Decisions</a:t>
            </a:r>
          </a:p>
          <a:p>
            <a:pPr marL="342900" indent="-342900">
              <a:buFont typeface="Arial"/>
              <a:buChar char="•"/>
            </a:pPr>
            <a:r>
              <a:rPr lang="en-US" sz="1800"/>
              <a:t>Get The Results You Want</a:t>
            </a:r>
          </a:p>
          <a:p>
            <a:pPr marL="342900" indent="-342900">
              <a:buFont typeface="Arial"/>
              <a:buChar char="•"/>
            </a:pPr>
            <a:r>
              <a:rPr lang="en-IN" sz="1800"/>
              <a:t>Find Solutions To Problems</a:t>
            </a:r>
          </a:p>
          <a:p>
            <a:pPr marL="342900" indent="-342900">
              <a:buFont typeface="Arial"/>
              <a:buChar char="•"/>
            </a:pPr>
            <a:r>
              <a:rPr lang="en-IN" sz="1800"/>
              <a:t>Back Up Your Arguments</a:t>
            </a:r>
          </a:p>
          <a:p>
            <a:pPr marL="342900" indent="-342900">
              <a:buFont typeface="Arial"/>
              <a:buChar char="•"/>
            </a:pPr>
            <a:r>
              <a:rPr lang="en-US" sz="1800"/>
              <a:t>Be Strategic In Your Approaches</a:t>
            </a:r>
          </a:p>
          <a:p>
            <a:pPr marL="342900" indent="-342900">
              <a:buFont typeface="Arial"/>
              <a:buChar char="•"/>
            </a:pPr>
            <a:r>
              <a:rPr lang="en-US" sz="1800"/>
              <a:t>Keep Track Of It All</a:t>
            </a:r>
          </a:p>
          <a:p>
            <a:pPr marL="342900" indent="-342900">
              <a:buFont typeface="Arial"/>
              <a:buChar char="•"/>
            </a:pPr>
            <a:r>
              <a:rPr lang="en-US" sz="1800"/>
              <a:t>Know What You Are Doing Well</a:t>
            </a:r>
          </a:p>
          <a:p>
            <a:pPr marL="342900" indent="-342900">
              <a:buFont typeface="Arial"/>
              <a:buChar char="•"/>
            </a:pPr>
            <a:endParaRPr lang="en-US" sz="1800"/>
          </a:p>
          <a:p>
            <a:pPr marL="342900" indent="-342900">
              <a:buFont typeface="Arial"/>
              <a:buChar char="•"/>
            </a:pPr>
            <a:endParaRPr lang="en-IN" sz="1800"/>
          </a:p>
          <a:p>
            <a:pPr algn="l"/>
            <a:endParaRPr lang="en-IN" b="1" i="0">
              <a:solidFill>
                <a:srgbClr val="2F353C"/>
              </a:solidFill>
              <a:effectLst/>
              <a:latin typeface="Quattrocento"/>
            </a:endParaRPr>
          </a:p>
        </p:txBody>
      </p:sp>
      <p:sp>
        <p:nvSpPr>
          <p:cNvPr id="2" name="Title 1">
            <a:extLst>
              <a:ext uri="{FF2B5EF4-FFF2-40B4-BE49-F238E27FC236}">
                <a16:creationId xmlns:a16="http://schemas.microsoft.com/office/drawing/2014/main" id="{6F204F3F-D196-428C-AE74-238938FD8008}"/>
              </a:ext>
            </a:extLst>
          </p:cNvPr>
          <p:cNvSpPr>
            <a:spLocks noGrp="1"/>
          </p:cNvSpPr>
          <p:nvPr>
            <p:ph type="title"/>
          </p:nvPr>
        </p:nvSpPr>
        <p:spPr/>
        <p:txBody>
          <a:bodyPr/>
          <a:lstStyle/>
          <a:p>
            <a:r>
              <a:rPr lang="en-US"/>
              <a:t>Why Data IS IMPORTANT ?</a:t>
            </a:r>
            <a:endParaRPr lang="en-US" dirty="0"/>
          </a:p>
        </p:txBody>
      </p:sp>
      <p:pic>
        <p:nvPicPr>
          <p:cNvPr id="5122" name="Picture 2" descr="Is Data Really the New Oil? | Springboard Blog">
            <a:extLst>
              <a:ext uri="{FF2B5EF4-FFF2-40B4-BE49-F238E27FC236}">
                <a16:creationId xmlns:a16="http://schemas.microsoft.com/office/drawing/2014/main" id="{04C073EE-6165-448F-AAE5-09362CFD1C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68"/>
          <a:stretch/>
        </p:blipFill>
        <p:spPr bwMode="auto">
          <a:xfrm>
            <a:off x="5977418" y="1519232"/>
            <a:ext cx="5349945" cy="33335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6" name="Picture 6" descr="If Data is The New Oil, Then We&amp;#39;re the New Chevron - SalesIntel">
            <a:extLst>
              <a:ext uri="{FF2B5EF4-FFF2-40B4-BE49-F238E27FC236}">
                <a16:creationId xmlns:a16="http://schemas.microsoft.com/office/drawing/2014/main" id="{F6A8B6E9-0730-4E6F-BBE9-A1409C6ED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454" y="5073380"/>
            <a:ext cx="3068909" cy="1753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5CE683-389C-404A-ABE6-B24FCEEBA20E}"/>
              </a:ext>
            </a:extLst>
          </p:cNvPr>
          <p:cNvSpPr txBox="1"/>
          <p:nvPr/>
        </p:nvSpPr>
        <p:spPr>
          <a:xfrm>
            <a:off x="5067384" y="5506627"/>
            <a:ext cx="3352716" cy="461665"/>
          </a:xfrm>
          <a:prstGeom prst="rect">
            <a:avLst/>
          </a:prstGeom>
          <a:noFill/>
        </p:spPr>
        <p:txBody>
          <a:bodyPr wrap="square" rtlCol="0">
            <a:spAutoFit/>
          </a:bodyPr>
          <a:lstStyle/>
          <a:p>
            <a:r>
              <a:rPr lang="en-US" sz="2400" b="1">
                <a:solidFill>
                  <a:srgbClr val="7030A0"/>
                </a:solidFill>
              </a:rPr>
              <a:t>DATA IS NEW OIL</a:t>
            </a:r>
            <a:endParaRPr lang="en-IN" sz="2400" b="1">
              <a:solidFill>
                <a:srgbClr val="7030A0"/>
              </a:solidFill>
            </a:endParaRPr>
          </a:p>
        </p:txBody>
      </p:sp>
    </p:spTree>
    <p:extLst>
      <p:ext uri="{BB962C8B-B14F-4D97-AF65-F5344CB8AC3E}">
        <p14:creationId xmlns:p14="http://schemas.microsoft.com/office/powerpoint/2010/main" val="39020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a:t>Reality ABOUT DATA</a:t>
            </a:r>
            <a:endParaRPr lang="en-US" dirty="0"/>
          </a:p>
        </p:txBody>
      </p:sp>
      <p:pic>
        <p:nvPicPr>
          <p:cNvPr id="6146" name="Picture 2" descr="Stop Drowning In Your Company&amp;#39;s Data - Amplēo">
            <a:extLst>
              <a:ext uri="{FF2B5EF4-FFF2-40B4-BE49-F238E27FC236}">
                <a16:creationId xmlns:a16="http://schemas.microsoft.com/office/drawing/2014/main" id="{1649B946-BBEF-470E-9DF1-8C2A72BA8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329" y="1944702"/>
            <a:ext cx="6628517" cy="2916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1E6FAE-D096-4569-873E-828CFE61A184}"/>
              </a:ext>
            </a:extLst>
          </p:cNvPr>
          <p:cNvSpPr txBox="1"/>
          <p:nvPr/>
        </p:nvSpPr>
        <p:spPr>
          <a:xfrm>
            <a:off x="874290" y="5244392"/>
            <a:ext cx="7248660" cy="369332"/>
          </a:xfrm>
          <a:prstGeom prst="rect">
            <a:avLst/>
          </a:prstGeom>
          <a:noFill/>
        </p:spPr>
        <p:txBody>
          <a:bodyPr wrap="square" rtlCol="0">
            <a:spAutoFit/>
          </a:bodyPr>
          <a:lstStyle/>
          <a:p>
            <a:r>
              <a:rPr lang="en-US"/>
              <a:t>We are now </a:t>
            </a:r>
            <a:r>
              <a:rPr lang="en-US" b="1"/>
              <a:t>drowing</a:t>
            </a:r>
            <a:r>
              <a:rPr lang="en-US"/>
              <a:t> in data ! but </a:t>
            </a:r>
            <a:r>
              <a:rPr lang="en-US" b="1"/>
              <a:t>starving</a:t>
            </a:r>
            <a:r>
              <a:rPr lang="en-US"/>
              <a:t> for insights </a:t>
            </a:r>
            <a:r>
              <a:rPr lang="en-US">
                <a:sym typeface="Wingdings" panose="05000000000000000000" pitchFamily="2" charset="2"/>
              </a:rPr>
              <a:t></a:t>
            </a:r>
            <a:endParaRPr lang="en-IN"/>
          </a:p>
        </p:txBody>
      </p:sp>
      <p:pic>
        <p:nvPicPr>
          <p:cNvPr id="6148" name="Picture 4" descr="Why Data Science Succeeds or Fails: | by Eric Luellen | Towards Data Science">
            <a:extLst>
              <a:ext uri="{FF2B5EF4-FFF2-40B4-BE49-F238E27FC236}">
                <a16:creationId xmlns:a16="http://schemas.microsoft.com/office/drawing/2014/main" id="{BC0D21B4-A8DE-4213-AFA4-92C508C9F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669" y="3311590"/>
            <a:ext cx="4301025" cy="2557366"/>
          </a:xfrm>
          <a:prstGeom prst="rect">
            <a:avLst/>
          </a:prstGeom>
          <a:noFill/>
          <a:extLst>
            <a:ext uri="{909E8E84-426E-40DD-AFC4-6F175D3DCCD1}">
              <a14:hiddenFill xmlns:a14="http://schemas.microsoft.com/office/drawing/2010/main">
                <a:solidFill>
                  <a:srgbClr val="FFFFFF"/>
                </a:solidFill>
              </a14:hiddenFill>
            </a:ext>
          </a:extLst>
        </p:spPr>
      </p:pic>
      <p:sp>
        <p:nvSpPr>
          <p:cNvPr id="7" name="Arrow: Down 6">
            <a:extLst>
              <a:ext uri="{FF2B5EF4-FFF2-40B4-BE49-F238E27FC236}">
                <a16:creationId xmlns:a16="http://schemas.microsoft.com/office/drawing/2014/main" id="{5D47F6C3-A072-4475-BBB8-CBA272580255}"/>
              </a:ext>
            </a:extLst>
          </p:cNvPr>
          <p:cNvSpPr/>
          <p:nvPr/>
        </p:nvSpPr>
        <p:spPr>
          <a:xfrm>
            <a:off x="9619862" y="2370564"/>
            <a:ext cx="485191" cy="849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82D079D-8428-4C50-8908-A11F65D17574}"/>
              </a:ext>
            </a:extLst>
          </p:cNvPr>
          <p:cNvSpPr txBox="1"/>
          <p:nvPr/>
        </p:nvSpPr>
        <p:spPr>
          <a:xfrm>
            <a:off x="8799390" y="1713869"/>
            <a:ext cx="2463281" cy="461665"/>
          </a:xfrm>
          <a:prstGeom prst="rect">
            <a:avLst/>
          </a:prstGeom>
          <a:noFill/>
        </p:spPr>
        <p:txBody>
          <a:bodyPr wrap="square" rtlCol="0">
            <a:spAutoFit/>
          </a:bodyPr>
          <a:lstStyle/>
          <a:p>
            <a:r>
              <a:rPr lang="en-US" sz="2400" b="1">
                <a:solidFill>
                  <a:srgbClr val="FF0000"/>
                </a:solidFill>
              </a:rPr>
              <a:t>SOLUTION ?</a:t>
            </a:r>
            <a:endParaRPr lang="en-IN" sz="2400" b="1">
              <a:solidFill>
                <a:srgbClr val="FF0000"/>
              </a:solidFill>
            </a:endParaRPr>
          </a:p>
        </p:txBody>
      </p:sp>
    </p:spTree>
    <p:extLst>
      <p:ext uri="{BB962C8B-B14F-4D97-AF65-F5344CB8AC3E}">
        <p14:creationId xmlns:p14="http://schemas.microsoft.com/office/powerpoint/2010/main" val="12879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038B4F-A7A4-41FD-9BB6-6CEDDBFBAD09}"/>
              </a:ext>
            </a:extLst>
          </p:cNvPr>
          <p:cNvSpPr>
            <a:spLocks noGrp="1"/>
          </p:cNvSpPr>
          <p:nvPr>
            <p:ph type="dt" sz="half" idx="10"/>
          </p:nvPr>
        </p:nvSpPr>
        <p:spPr/>
        <p:txBody>
          <a:bodyPr/>
          <a:lstStyle/>
          <a:p>
            <a:r>
              <a:rPr lang="en-US"/>
              <a:t>23/08/2021</a:t>
            </a:r>
            <a:endParaRPr lang="en-US" dirty="0"/>
          </a:p>
        </p:txBody>
      </p:sp>
      <p:sp>
        <p:nvSpPr>
          <p:cNvPr id="2" name="Footer Placeholder 1">
            <a:extLst>
              <a:ext uri="{FF2B5EF4-FFF2-40B4-BE49-F238E27FC236}">
                <a16:creationId xmlns:a16="http://schemas.microsoft.com/office/drawing/2014/main" id="{E46BD895-6EFA-4319-80A6-E9FA1138803B}"/>
              </a:ext>
            </a:extLst>
          </p:cNvPr>
          <p:cNvSpPr>
            <a:spLocks noGrp="1"/>
          </p:cNvSpPr>
          <p:nvPr>
            <p:ph type="ftr" sz="quarter" idx="11"/>
          </p:nvPr>
        </p:nvSpPr>
        <p:spPr/>
        <p:txBody>
          <a:bodyPr/>
          <a:lstStyle/>
          <a:p>
            <a:pPr>
              <a:defRPr/>
            </a:pPr>
            <a:r>
              <a:rPr lang="en-US"/>
              <a:t>Introdcution to Machine Learning</a:t>
            </a:r>
            <a:endParaRPr lang="tr-TR"/>
          </a:p>
        </p:txBody>
      </p:sp>
      <p:sp>
        <p:nvSpPr>
          <p:cNvPr id="3" name="Slide Number Placeholder 2">
            <a:extLst>
              <a:ext uri="{FF2B5EF4-FFF2-40B4-BE49-F238E27FC236}">
                <a16:creationId xmlns:a16="http://schemas.microsoft.com/office/drawing/2014/main" id="{075A2392-3CCC-412C-8803-9F302F35E1EE}"/>
              </a:ext>
            </a:extLst>
          </p:cNvPr>
          <p:cNvSpPr>
            <a:spLocks noGrp="1"/>
          </p:cNvSpPr>
          <p:nvPr>
            <p:ph type="sldNum" sz="quarter" idx="12"/>
          </p:nvPr>
        </p:nvSpPr>
        <p:spPr/>
        <p:txBody>
          <a:bodyPr/>
          <a:lstStyle/>
          <a:p>
            <a:fld id="{875E2C4A-EC6E-40E8-9145-34703132768D}" type="slidenum">
              <a:rPr lang="tr-TR" altLang="en-US" smtClean="0"/>
              <a:pPr/>
              <a:t>15</a:t>
            </a:fld>
            <a:endParaRPr lang="tr-TR" altLang="en-US"/>
          </a:p>
        </p:txBody>
      </p:sp>
      <p:pic>
        <p:nvPicPr>
          <p:cNvPr id="2050" name="Picture 2" descr="Four Years Remaining » Blog Archive » The Data Science Workflow">
            <a:extLst>
              <a:ext uri="{FF2B5EF4-FFF2-40B4-BE49-F238E27FC236}">
                <a16:creationId xmlns:a16="http://schemas.microsoft.com/office/drawing/2014/main" id="{08830B7E-B47F-403E-945E-E8C027C1A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640633"/>
            <a:ext cx="7346681"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275978-2C4B-4F85-8365-68403BB42BA5}"/>
              </a:ext>
            </a:extLst>
          </p:cNvPr>
          <p:cNvSpPr txBox="1"/>
          <p:nvPr/>
        </p:nvSpPr>
        <p:spPr>
          <a:xfrm>
            <a:off x="4871864" y="276569"/>
            <a:ext cx="2808312" cy="369332"/>
          </a:xfrm>
          <a:prstGeom prst="rect">
            <a:avLst/>
          </a:prstGeom>
          <a:noFill/>
        </p:spPr>
        <p:txBody>
          <a:bodyPr wrap="square" rtlCol="0">
            <a:spAutoFit/>
          </a:bodyPr>
          <a:lstStyle/>
          <a:p>
            <a:r>
              <a:rPr lang="en-US"/>
              <a:t>Data Science Pipeline </a:t>
            </a:r>
            <a:endParaRPr lang="en-IN"/>
          </a:p>
        </p:txBody>
      </p:sp>
      <p:pic>
        <p:nvPicPr>
          <p:cNvPr id="2052" name="Picture 4" descr="Math Hurts: Risks of Predictive Analytics for Small Businesses">
            <a:extLst>
              <a:ext uri="{FF2B5EF4-FFF2-40B4-BE49-F238E27FC236}">
                <a16:creationId xmlns:a16="http://schemas.microsoft.com/office/drawing/2014/main" id="{E0272149-C9B6-47BA-B1BF-CCAA48426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3975024"/>
            <a:ext cx="4464496" cy="21130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dictive vs Prescriptive Analytics Difference - Data Analytics">
            <a:extLst>
              <a:ext uri="{FF2B5EF4-FFF2-40B4-BE49-F238E27FC236}">
                <a16:creationId xmlns:a16="http://schemas.microsoft.com/office/drawing/2014/main" id="{7A022404-C46D-4F3B-A1A3-3F04AF3DB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119" y="3752650"/>
            <a:ext cx="6010854" cy="233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94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E2E28E-9FC5-4D84-BBC6-87DDF894C3F7}"/>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65F3BC37-AF88-4341-9955-C5157521066F}"/>
              </a:ext>
            </a:extLst>
          </p:cNvPr>
          <p:cNvSpPr>
            <a:spLocks noGrp="1"/>
          </p:cNvSpPr>
          <p:nvPr>
            <p:ph type="ftr" sz="quarter" idx="11"/>
          </p:nvPr>
        </p:nvSpPr>
        <p:spPr/>
        <p:txBody>
          <a:bodyPr/>
          <a:lstStyle/>
          <a:p>
            <a:pPr>
              <a:defRPr/>
            </a:pPr>
            <a:r>
              <a:rPr lang="en-US"/>
              <a:t>Introdcution to Machine Learning</a:t>
            </a:r>
            <a:endParaRPr lang="tr-TR"/>
          </a:p>
        </p:txBody>
      </p:sp>
      <p:sp>
        <p:nvSpPr>
          <p:cNvPr id="7170" name="Slide Number Placeholder 4">
            <a:extLst>
              <a:ext uri="{FF2B5EF4-FFF2-40B4-BE49-F238E27FC236}">
                <a16:creationId xmlns:a16="http://schemas.microsoft.com/office/drawing/2014/main" id="{912277A7-CF74-45F0-8C10-AD4E451D21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3FA18F-64AC-43A5-837F-34F2D732C837}" type="slidenum">
              <a:rPr lang="tr-TR" altLang="en-US" sz="1400"/>
              <a:pPr eaLnBrk="1" hangingPunct="1"/>
              <a:t>16</a:t>
            </a:fld>
            <a:endParaRPr lang="tr-TR" altLang="en-US" sz="1400"/>
          </a:p>
        </p:txBody>
      </p:sp>
      <p:sp>
        <p:nvSpPr>
          <p:cNvPr id="7171" name="Rectangle 2">
            <a:extLst>
              <a:ext uri="{FF2B5EF4-FFF2-40B4-BE49-F238E27FC236}">
                <a16:creationId xmlns:a16="http://schemas.microsoft.com/office/drawing/2014/main" id="{4C64132A-35BC-4724-8177-32AB0EF5F7D1}"/>
              </a:ext>
            </a:extLst>
          </p:cNvPr>
          <p:cNvSpPr>
            <a:spLocks noGrp="1" noChangeArrowheads="1"/>
          </p:cNvSpPr>
          <p:nvPr>
            <p:ph type="title"/>
          </p:nvPr>
        </p:nvSpPr>
        <p:spPr>
          <a:xfrm>
            <a:off x="1199456" y="1036920"/>
            <a:ext cx="7543800" cy="702302"/>
          </a:xfrm>
        </p:spPr>
        <p:txBody>
          <a:bodyPr>
            <a:normAutofit/>
          </a:bodyPr>
          <a:lstStyle/>
          <a:p>
            <a:r>
              <a:rPr lang="en-US" altLang="en-US" sz="4000" dirty="0">
                <a:latin typeface="Lucida Console" panose="020B0609040504020204" pitchFamily="49" charset="0"/>
              </a:rPr>
              <a:t>Confused ?</a:t>
            </a:r>
            <a:endParaRPr lang="tr-TR" altLang="en-US" sz="4000" dirty="0">
              <a:latin typeface="Lucida Console" panose="020B0609040504020204" pitchFamily="49" charset="0"/>
            </a:endParaRPr>
          </a:p>
        </p:txBody>
      </p:sp>
      <p:pic>
        <p:nvPicPr>
          <p:cNvPr id="7174" name="Picture 6" descr="https://cdn0.scrvt.com/fokus/35ffd658650b9a93/2c2ec661f688/v/98b20ccddedf/AI_Grafik_970x485.png">
            <a:extLst>
              <a:ext uri="{FF2B5EF4-FFF2-40B4-BE49-F238E27FC236}">
                <a16:creationId xmlns:a16="http://schemas.microsoft.com/office/drawing/2014/main" id="{EFEE5E4D-2408-46B7-88C2-4A94F2850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776" y="1772816"/>
            <a:ext cx="8604448" cy="430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70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0091D91-0785-47DE-B068-A5D09D026508}"/>
              </a:ext>
            </a:extLst>
          </p:cNvPr>
          <p:cNvSpPr>
            <a:spLocks noGrp="1"/>
          </p:cNvSpPr>
          <p:nvPr>
            <p:ph type="dt" sz="half" idx="10"/>
          </p:nvPr>
        </p:nvSpPr>
        <p:spPr/>
        <p:txBody>
          <a:bodyPr/>
          <a:lstStyle/>
          <a:p>
            <a:r>
              <a:rPr lang="en-US"/>
              <a:t>23/08/2021</a:t>
            </a:r>
            <a:endParaRPr lang="en-US" dirty="0"/>
          </a:p>
        </p:txBody>
      </p:sp>
      <p:sp>
        <p:nvSpPr>
          <p:cNvPr id="2" name="Footer Placeholder 1">
            <a:extLst>
              <a:ext uri="{FF2B5EF4-FFF2-40B4-BE49-F238E27FC236}">
                <a16:creationId xmlns:a16="http://schemas.microsoft.com/office/drawing/2014/main" id="{143201D6-7842-4A8A-9A21-FB50D9007245}"/>
              </a:ext>
            </a:extLst>
          </p:cNvPr>
          <p:cNvSpPr>
            <a:spLocks noGrp="1"/>
          </p:cNvSpPr>
          <p:nvPr>
            <p:ph type="ftr" sz="quarter" idx="11"/>
          </p:nvPr>
        </p:nvSpPr>
        <p:spPr/>
        <p:txBody>
          <a:bodyPr/>
          <a:lstStyle/>
          <a:p>
            <a:pPr>
              <a:defRPr/>
            </a:pPr>
            <a:r>
              <a:rPr lang="en-US"/>
              <a:t>Introdcution to Machine Learning</a:t>
            </a:r>
            <a:endParaRPr lang="tr-TR"/>
          </a:p>
        </p:txBody>
      </p:sp>
      <p:sp>
        <p:nvSpPr>
          <p:cNvPr id="3" name="Slide Number Placeholder 2">
            <a:extLst>
              <a:ext uri="{FF2B5EF4-FFF2-40B4-BE49-F238E27FC236}">
                <a16:creationId xmlns:a16="http://schemas.microsoft.com/office/drawing/2014/main" id="{5FB9EEE3-81C4-47ED-9254-59C448C365A7}"/>
              </a:ext>
            </a:extLst>
          </p:cNvPr>
          <p:cNvSpPr>
            <a:spLocks noGrp="1"/>
          </p:cNvSpPr>
          <p:nvPr>
            <p:ph type="sldNum" sz="quarter" idx="12"/>
          </p:nvPr>
        </p:nvSpPr>
        <p:spPr/>
        <p:txBody>
          <a:bodyPr/>
          <a:lstStyle/>
          <a:p>
            <a:fld id="{875E2C4A-EC6E-40E8-9145-34703132768D}" type="slidenum">
              <a:rPr lang="tr-TR" altLang="en-US" smtClean="0"/>
              <a:pPr/>
              <a:t>17</a:t>
            </a:fld>
            <a:endParaRPr lang="tr-TR" altLang="en-US"/>
          </a:p>
        </p:txBody>
      </p:sp>
      <p:pic>
        <p:nvPicPr>
          <p:cNvPr id="3078" name="Picture 6" descr="Big Data Sources Social Influencers Media Ppt Powerpoint Presentation Ideas  Icons | PowerPoint Templates Download | PPT Background Template | Graphics  Presentation">
            <a:extLst>
              <a:ext uri="{FF2B5EF4-FFF2-40B4-BE49-F238E27FC236}">
                <a16:creationId xmlns:a16="http://schemas.microsoft.com/office/drawing/2014/main" id="{2CF7FB52-EFC8-49BA-B040-1160FCD05C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38" t="22700" r="5113" b="16401"/>
          <a:stretch/>
        </p:blipFill>
        <p:spPr bwMode="auto">
          <a:xfrm>
            <a:off x="263352" y="1196364"/>
            <a:ext cx="6480720" cy="3240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7978B2-6659-4E7E-AA41-9FC10DE59C56}"/>
              </a:ext>
            </a:extLst>
          </p:cNvPr>
          <p:cNvSpPr txBox="1"/>
          <p:nvPr/>
        </p:nvSpPr>
        <p:spPr>
          <a:xfrm>
            <a:off x="4367808" y="334076"/>
            <a:ext cx="2700300" cy="707886"/>
          </a:xfrm>
          <a:prstGeom prst="rect">
            <a:avLst/>
          </a:prstGeom>
          <a:noFill/>
        </p:spPr>
        <p:txBody>
          <a:bodyPr wrap="square" rtlCol="0">
            <a:spAutoFit/>
          </a:bodyPr>
          <a:lstStyle/>
          <a:p>
            <a:r>
              <a:rPr lang="en-US" sz="4000"/>
              <a:t>Big Data </a:t>
            </a:r>
            <a:endParaRPr lang="en-IN" sz="4000"/>
          </a:p>
        </p:txBody>
      </p:sp>
      <p:sp>
        <p:nvSpPr>
          <p:cNvPr id="5" name="TextBox 4">
            <a:extLst>
              <a:ext uri="{FF2B5EF4-FFF2-40B4-BE49-F238E27FC236}">
                <a16:creationId xmlns:a16="http://schemas.microsoft.com/office/drawing/2014/main" id="{B56F8014-F18E-4467-AE67-01DC77A5DDC5}"/>
              </a:ext>
            </a:extLst>
          </p:cNvPr>
          <p:cNvSpPr txBox="1"/>
          <p:nvPr/>
        </p:nvSpPr>
        <p:spPr>
          <a:xfrm>
            <a:off x="1097279" y="5015305"/>
            <a:ext cx="5904656" cy="646331"/>
          </a:xfrm>
          <a:prstGeom prst="rect">
            <a:avLst/>
          </a:prstGeom>
          <a:noFill/>
        </p:spPr>
        <p:txBody>
          <a:bodyPr wrap="square" rtlCol="0">
            <a:spAutoFit/>
          </a:bodyPr>
          <a:lstStyle/>
          <a:p>
            <a:r>
              <a:rPr lang="en-US" sz="3600">
                <a:solidFill>
                  <a:srgbClr val="FF0000"/>
                </a:solidFill>
                <a:cs typeface="Aharoni" panose="020B0604020202020204" pitchFamily="2" charset="-79"/>
              </a:rPr>
              <a:t>Is Big Data = Large Data ?</a:t>
            </a:r>
            <a:endParaRPr lang="en-IN" sz="3600">
              <a:solidFill>
                <a:srgbClr val="FF0000"/>
              </a:solidFill>
              <a:cs typeface="Aharoni" panose="020B0604020202020204" pitchFamily="2" charset="-79"/>
            </a:endParaRPr>
          </a:p>
        </p:txBody>
      </p:sp>
      <p:pic>
        <p:nvPicPr>
          <p:cNvPr id="3080" name="Picture 8" descr="Data Veracity - Data Science Central">
            <a:extLst>
              <a:ext uri="{FF2B5EF4-FFF2-40B4-BE49-F238E27FC236}">
                <a16:creationId xmlns:a16="http://schemas.microsoft.com/office/drawing/2014/main" id="{EC4D321F-78FF-4131-9C85-96EE2A5E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105" y="3940958"/>
            <a:ext cx="4324395" cy="22100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030B19-72F0-4757-962E-0C78BDBC6E81}"/>
              </a:ext>
            </a:extLst>
          </p:cNvPr>
          <p:cNvSpPr txBox="1"/>
          <p:nvPr/>
        </p:nvSpPr>
        <p:spPr>
          <a:xfrm>
            <a:off x="8484178" y="3571626"/>
            <a:ext cx="2868406" cy="369332"/>
          </a:xfrm>
          <a:prstGeom prst="rect">
            <a:avLst/>
          </a:prstGeom>
          <a:noFill/>
        </p:spPr>
        <p:txBody>
          <a:bodyPr wrap="square" rtlCol="0">
            <a:spAutoFit/>
          </a:bodyPr>
          <a:lstStyle/>
          <a:p>
            <a:r>
              <a:rPr lang="en-US"/>
              <a:t>Properties of Bigdata</a:t>
            </a:r>
            <a:endParaRPr lang="en-IN"/>
          </a:p>
        </p:txBody>
      </p:sp>
      <p:pic>
        <p:nvPicPr>
          <p:cNvPr id="3082" name="Picture 10" descr="Big Data In The Aviation Industry - Wikibon">
            <a:extLst>
              <a:ext uri="{FF2B5EF4-FFF2-40B4-BE49-F238E27FC236}">
                <a16:creationId xmlns:a16="http://schemas.microsoft.com/office/drawing/2014/main" id="{093CD0C2-3290-4E2C-8EA5-16BAF780E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59" y="1209290"/>
            <a:ext cx="47625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14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0091D91-0785-47DE-B068-A5D09D026508}"/>
              </a:ext>
            </a:extLst>
          </p:cNvPr>
          <p:cNvSpPr>
            <a:spLocks noGrp="1"/>
          </p:cNvSpPr>
          <p:nvPr>
            <p:ph type="dt" sz="half" idx="10"/>
          </p:nvPr>
        </p:nvSpPr>
        <p:spPr/>
        <p:txBody>
          <a:bodyPr/>
          <a:lstStyle/>
          <a:p>
            <a:r>
              <a:rPr lang="en-US"/>
              <a:t>23/08/2021</a:t>
            </a:r>
            <a:endParaRPr lang="en-US" dirty="0"/>
          </a:p>
        </p:txBody>
      </p:sp>
      <p:sp>
        <p:nvSpPr>
          <p:cNvPr id="2" name="Footer Placeholder 1">
            <a:extLst>
              <a:ext uri="{FF2B5EF4-FFF2-40B4-BE49-F238E27FC236}">
                <a16:creationId xmlns:a16="http://schemas.microsoft.com/office/drawing/2014/main" id="{143201D6-7842-4A8A-9A21-FB50D9007245}"/>
              </a:ext>
            </a:extLst>
          </p:cNvPr>
          <p:cNvSpPr>
            <a:spLocks noGrp="1"/>
          </p:cNvSpPr>
          <p:nvPr>
            <p:ph type="ftr" sz="quarter" idx="11"/>
          </p:nvPr>
        </p:nvSpPr>
        <p:spPr/>
        <p:txBody>
          <a:bodyPr/>
          <a:lstStyle/>
          <a:p>
            <a:pPr>
              <a:defRPr/>
            </a:pPr>
            <a:r>
              <a:rPr lang="en-US"/>
              <a:t>Introdcution to Machine Learning</a:t>
            </a:r>
            <a:endParaRPr lang="tr-TR"/>
          </a:p>
        </p:txBody>
      </p:sp>
      <p:sp>
        <p:nvSpPr>
          <p:cNvPr id="3" name="Slide Number Placeholder 2">
            <a:extLst>
              <a:ext uri="{FF2B5EF4-FFF2-40B4-BE49-F238E27FC236}">
                <a16:creationId xmlns:a16="http://schemas.microsoft.com/office/drawing/2014/main" id="{5FB9EEE3-81C4-47ED-9254-59C448C365A7}"/>
              </a:ext>
            </a:extLst>
          </p:cNvPr>
          <p:cNvSpPr>
            <a:spLocks noGrp="1"/>
          </p:cNvSpPr>
          <p:nvPr>
            <p:ph type="sldNum" sz="quarter" idx="12"/>
          </p:nvPr>
        </p:nvSpPr>
        <p:spPr/>
        <p:txBody>
          <a:bodyPr/>
          <a:lstStyle/>
          <a:p>
            <a:fld id="{875E2C4A-EC6E-40E8-9145-34703132768D}" type="slidenum">
              <a:rPr lang="tr-TR" altLang="en-US" smtClean="0"/>
              <a:pPr/>
              <a:t>18</a:t>
            </a:fld>
            <a:endParaRPr lang="tr-TR" altLang="en-US"/>
          </a:p>
        </p:txBody>
      </p:sp>
      <p:sp>
        <p:nvSpPr>
          <p:cNvPr id="4" name="TextBox 3">
            <a:extLst>
              <a:ext uri="{FF2B5EF4-FFF2-40B4-BE49-F238E27FC236}">
                <a16:creationId xmlns:a16="http://schemas.microsoft.com/office/drawing/2014/main" id="{2D7978B2-6659-4E7E-AA41-9FC10DE59C56}"/>
              </a:ext>
            </a:extLst>
          </p:cNvPr>
          <p:cNvSpPr txBox="1"/>
          <p:nvPr/>
        </p:nvSpPr>
        <p:spPr>
          <a:xfrm>
            <a:off x="4367808" y="334076"/>
            <a:ext cx="2700300" cy="707886"/>
          </a:xfrm>
          <a:prstGeom prst="rect">
            <a:avLst/>
          </a:prstGeom>
          <a:noFill/>
        </p:spPr>
        <p:txBody>
          <a:bodyPr wrap="square" rtlCol="0">
            <a:spAutoFit/>
          </a:bodyPr>
          <a:lstStyle/>
          <a:p>
            <a:r>
              <a:rPr lang="en-US" sz="4000"/>
              <a:t>Big Data </a:t>
            </a:r>
            <a:endParaRPr lang="en-IN" sz="4000"/>
          </a:p>
        </p:txBody>
      </p:sp>
      <p:pic>
        <p:nvPicPr>
          <p:cNvPr id="5122" name="Picture 2" descr="Improve Processing Performance with Granulate">
            <a:extLst>
              <a:ext uri="{FF2B5EF4-FFF2-40B4-BE49-F238E27FC236}">
                <a16:creationId xmlns:a16="http://schemas.microsoft.com/office/drawing/2014/main" id="{D60CF876-4028-0C80-6491-937E9CF18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365011"/>
            <a:ext cx="7787496" cy="506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99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6">
            <a:extLst>
              <a:ext uri="{FF2B5EF4-FFF2-40B4-BE49-F238E27FC236}">
                <a16:creationId xmlns:a16="http://schemas.microsoft.com/office/drawing/2014/main" id="{53A21A91-239B-4AB6-AF40-050DA8732523}"/>
              </a:ext>
            </a:extLst>
          </p:cNvPr>
          <p:cNvSpPr>
            <a:spLocks noGrp="1" noChangeArrowheads="1"/>
          </p:cNvSpPr>
          <p:nvPr>
            <p:ph idx="1"/>
          </p:nvPr>
        </p:nvSpPr>
        <p:spPr>
          <a:xfrm>
            <a:off x="2324099" y="1988840"/>
            <a:ext cx="7543801" cy="4391578"/>
          </a:xfrm>
        </p:spPr>
        <p:txBody>
          <a:bodyPr>
            <a:normAutofit fontScale="85000" lnSpcReduction="20000"/>
          </a:bodyPr>
          <a:lstStyle/>
          <a:p>
            <a:pPr algn="ctr"/>
            <a:r>
              <a:rPr lang="en-US" dirty="0"/>
              <a:t>“</a:t>
            </a:r>
            <a:r>
              <a:rPr lang="en-US" b="1" dirty="0"/>
              <a:t>Learning is any process by which a system</a:t>
            </a:r>
          </a:p>
          <a:p>
            <a:pPr algn="ctr"/>
            <a:r>
              <a:rPr lang="en-US" b="1" dirty="0"/>
              <a:t>improves performance from experience.” </a:t>
            </a:r>
          </a:p>
          <a:p>
            <a:pPr algn="ctr"/>
            <a:r>
              <a:rPr lang="en-US" dirty="0"/>
              <a:t>- Herbert Simon </a:t>
            </a:r>
          </a:p>
          <a:p>
            <a:pPr algn="ctr"/>
            <a:endParaRPr lang="en-US" dirty="0"/>
          </a:p>
          <a:p>
            <a:r>
              <a:rPr lang="en-US" b="1" dirty="0"/>
              <a:t>Definition by Tom Mitchell (1998): </a:t>
            </a:r>
          </a:p>
          <a:p>
            <a:endParaRPr lang="en-US" dirty="0"/>
          </a:p>
          <a:p>
            <a:r>
              <a:rPr lang="en-US" dirty="0"/>
              <a:t>Machine Learning is the study of algorithms that</a:t>
            </a:r>
          </a:p>
          <a:p>
            <a:r>
              <a:rPr lang="en-US" dirty="0"/>
              <a:t> - improve their performance </a:t>
            </a:r>
            <a:r>
              <a:rPr lang="en-US" b="1" dirty="0"/>
              <a:t>P</a:t>
            </a:r>
            <a:r>
              <a:rPr lang="en-US" dirty="0"/>
              <a:t> </a:t>
            </a:r>
          </a:p>
          <a:p>
            <a:r>
              <a:rPr lang="en-US" dirty="0"/>
              <a:t> - at some task </a:t>
            </a:r>
            <a:r>
              <a:rPr lang="en-US" b="1" dirty="0"/>
              <a:t>T </a:t>
            </a:r>
          </a:p>
          <a:p>
            <a:r>
              <a:rPr lang="en-US" dirty="0"/>
              <a:t> - with experience </a:t>
            </a:r>
            <a:r>
              <a:rPr lang="en-US" b="1" dirty="0"/>
              <a:t>E</a:t>
            </a:r>
            <a:r>
              <a:rPr lang="en-US" dirty="0"/>
              <a:t>. </a:t>
            </a:r>
          </a:p>
          <a:p>
            <a:r>
              <a:rPr lang="en-US" dirty="0"/>
              <a:t>A well-defined learning task is given by </a:t>
            </a:r>
            <a:r>
              <a:rPr lang="en-US" b="1" dirty="0"/>
              <a:t>&lt;P,T,E&gt;</a:t>
            </a:r>
            <a:endParaRPr lang="tr-TR" altLang="en-US" b="1" dirty="0"/>
          </a:p>
        </p:txBody>
      </p:sp>
      <p:sp>
        <p:nvSpPr>
          <p:cNvPr id="2" name="Date Placeholder 1">
            <a:extLst>
              <a:ext uri="{FF2B5EF4-FFF2-40B4-BE49-F238E27FC236}">
                <a16:creationId xmlns:a16="http://schemas.microsoft.com/office/drawing/2014/main" id="{9E446DBA-8419-4AED-855F-48D86B2D44B8}"/>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C1C0BFF6-E543-4D30-8737-CE00D2C8B61C}"/>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pPr eaLnBrk="1" hangingPunct="1"/>
              <a:t>19</a:t>
            </a:fld>
            <a:endParaRPr lang="tr-TR" altLang="en-US" sz="1400"/>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1199456" y="980728"/>
            <a:ext cx="7709480" cy="756634"/>
          </a:xfrm>
        </p:spPr>
        <p:txBody>
          <a:bodyPr>
            <a:normAutofit fontScale="90000"/>
          </a:bodyPr>
          <a:lstStyle/>
          <a:p>
            <a:r>
              <a:rPr lang="en-US" altLang="en-US" sz="4000" dirty="0">
                <a:latin typeface="+mn-lt"/>
              </a:rPr>
              <a:t>What is machine learning?</a:t>
            </a:r>
            <a:endParaRPr lang="tr-TR" altLang="en-US" sz="4000"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5E4D22-F338-402C-B29E-818A380F4A98}"/>
              </a:ext>
            </a:extLst>
          </p:cNvPr>
          <p:cNvSpPr>
            <a:spLocks noGrp="1"/>
          </p:cNvSpPr>
          <p:nvPr>
            <p:ph idx="1"/>
          </p:nvPr>
        </p:nvSpPr>
        <p:spPr>
          <a:xfrm>
            <a:off x="1097280" y="2064816"/>
            <a:ext cx="10058400" cy="4023360"/>
          </a:xfrm>
        </p:spPr>
        <p:txBody>
          <a:bodyPr/>
          <a:lstStyle/>
          <a:p>
            <a:pPr>
              <a:buFont typeface="Wingdings" panose="05000000000000000000" pitchFamily="2" charset="2"/>
              <a:buChar char="Ø"/>
            </a:pPr>
            <a:r>
              <a:rPr lang="en-US" dirty="0"/>
              <a:t>Confused?</a:t>
            </a:r>
          </a:p>
          <a:p>
            <a:pPr>
              <a:buFont typeface="Wingdings" panose="05000000000000000000" pitchFamily="2" charset="2"/>
              <a:buChar char="Ø"/>
            </a:pPr>
            <a:r>
              <a:rPr lang="en-US" dirty="0"/>
              <a:t>What is machine learning?</a:t>
            </a:r>
          </a:p>
          <a:p>
            <a:pPr>
              <a:buFont typeface="Wingdings" panose="05000000000000000000" pitchFamily="2" charset="2"/>
              <a:buChar char="Ø"/>
            </a:pPr>
            <a:r>
              <a:rPr lang="en-US" dirty="0"/>
              <a:t>Programming </a:t>
            </a:r>
            <a:r>
              <a:rPr lang="en-US"/>
              <a:t>vs Learning</a:t>
            </a:r>
          </a:p>
          <a:p>
            <a:pPr>
              <a:buFont typeface="Wingdings" panose="05000000000000000000" pitchFamily="2" charset="2"/>
              <a:buChar char="Ø"/>
            </a:pPr>
            <a:r>
              <a:rPr lang="en-US"/>
              <a:t>Machine Learning Pipeline</a:t>
            </a:r>
            <a:endParaRPr lang="en-US" dirty="0"/>
          </a:p>
          <a:p>
            <a:pPr>
              <a:buFont typeface="Wingdings" panose="05000000000000000000" pitchFamily="2" charset="2"/>
              <a:buChar char="Ø"/>
            </a:pPr>
            <a:r>
              <a:rPr lang="en-US" dirty="0"/>
              <a:t>When to use Machine Learning?</a:t>
            </a:r>
          </a:p>
          <a:p>
            <a:pPr>
              <a:buFont typeface="Wingdings" panose="05000000000000000000" pitchFamily="2" charset="2"/>
              <a:buChar char="Ø"/>
            </a:pPr>
            <a:r>
              <a:rPr lang="en-US" dirty="0"/>
              <a:t>ML Application</a:t>
            </a:r>
          </a:p>
          <a:p>
            <a:pPr>
              <a:buFont typeface="Wingdings" panose="05000000000000000000" pitchFamily="2" charset="2"/>
              <a:buChar char="Ø"/>
            </a:pPr>
            <a:r>
              <a:rPr lang="en-US" dirty="0"/>
              <a:t>Types </a:t>
            </a:r>
            <a:r>
              <a:rPr lang="en-US"/>
              <a:t>of Learning</a:t>
            </a:r>
            <a:endParaRPr lang="en-US" dirty="0"/>
          </a:p>
        </p:txBody>
      </p:sp>
      <p:sp>
        <p:nvSpPr>
          <p:cNvPr id="6" name="Date Placeholder 5">
            <a:extLst>
              <a:ext uri="{FF2B5EF4-FFF2-40B4-BE49-F238E27FC236}">
                <a16:creationId xmlns:a16="http://schemas.microsoft.com/office/drawing/2014/main" id="{05F97211-27F1-445D-A74C-DC14398C6268}"/>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1ABAB3A2-238A-4153-96FA-7DC9671E68A3}"/>
              </a:ext>
            </a:extLst>
          </p:cNvPr>
          <p:cNvSpPr>
            <a:spLocks noGrp="1"/>
          </p:cNvSpPr>
          <p:nvPr>
            <p:ph type="ftr" sz="quarter" idx="11"/>
          </p:nvPr>
        </p:nvSpPr>
        <p:spPr/>
        <p:txBody>
          <a:bodyPr/>
          <a:lstStyle/>
          <a:p>
            <a:pPr>
              <a:defRPr/>
            </a:pPr>
            <a:r>
              <a:rPr lang="tr-TR"/>
              <a:t>Introdcution to Machine Learning</a:t>
            </a:r>
            <a:endParaRPr lang="tr-TR" dirty="0"/>
          </a:p>
        </p:txBody>
      </p:sp>
      <p:sp>
        <p:nvSpPr>
          <p:cNvPr id="5" name="Slide Number Placeholder 4">
            <a:extLst>
              <a:ext uri="{FF2B5EF4-FFF2-40B4-BE49-F238E27FC236}">
                <a16:creationId xmlns:a16="http://schemas.microsoft.com/office/drawing/2014/main" id="{146A7A19-E7C3-4BFC-9261-5AF8A0C5EAD9}"/>
              </a:ext>
            </a:extLst>
          </p:cNvPr>
          <p:cNvSpPr>
            <a:spLocks noGrp="1"/>
          </p:cNvSpPr>
          <p:nvPr>
            <p:ph type="sldNum" sz="quarter" idx="12"/>
          </p:nvPr>
        </p:nvSpPr>
        <p:spPr/>
        <p:txBody>
          <a:bodyPr/>
          <a:lstStyle/>
          <a:p>
            <a:fld id="{34ADE764-B8A9-453E-9072-BCEEF062CD7B}" type="slidenum">
              <a:rPr lang="tr-TR" altLang="en-US" smtClean="0"/>
              <a:pPr/>
              <a:t>2</a:t>
            </a:fld>
            <a:endParaRPr lang="tr-TR" altLang="en-US"/>
          </a:p>
        </p:txBody>
      </p:sp>
      <p:sp>
        <p:nvSpPr>
          <p:cNvPr id="2" name="Title 1">
            <a:extLst>
              <a:ext uri="{FF2B5EF4-FFF2-40B4-BE49-F238E27FC236}">
                <a16:creationId xmlns:a16="http://schemas.microsoft.com/office/drawing/2014/main" id="{ED0EF16E-81E8-49A1-BE92-8B84FCC41197}"/>
              </a:ext>
            </a:extLst>
          </p:cNvPr>
          <p:cNvSpPr>
            <a:spLocks noGrp="1"/>
          </p:cNvSpPr>
          <p:nvPr>
            <p:ph type="title"/>
          </p:nvPr>
        </p:nvSpPr>
        <p:spPr/>
        <p:txBody>
          <a:bodyPr>
            <a:normAutofit/>
          </a:bodyPr>
          <a:lstStyle/>
          <a:p>
            <a:r>
              <a:rPr lang="en-US" sz="4000" dirty="0"/>
              <a:t>Overview</a:t>
            </a:r>
            <a:endParaRPr lang="en-IN" sz="4000" dirty="0"/>
          </a:p>
        </p:txBody>
      </p:sp>
    </p:spTree>
    <p:extLst>
      <p:ext uri="{BB962C8B-B14F-4D97-AF65-F5344CB8AC3E}">
        <p14:creationId xmlns:p14="http://schemas.microsoft.com/office/powerpoint/2010/main" val="871280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9718B-1A74-426E-9ABB-5168EBAC8C0B}"/>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4A7F43B6-C4F4-463E-B979-CBBE585CC51F}"/>
              </a:ext>
            </a:extLst>
          </p:cNvPr>
          <p:cNvSpPr>
            <a:spLocks noGrp="1"/>
          </p:cNvSpPr>
          <p:nvPr>
            <p:ph type="ftr" sz="quarter" idx="11"/>
          </p:nvPr>
        </p:nvSpPr>
        <p:spPr/>
        <p:txBody>
          <a:bodyPr/>
          <a:lstStyle/>
          <a:p>
            <a:pPr>
              <a:defRPr/>
            </a:pPr>
            <a:r>
              <a:rPr lang="en-US"/>
              <a:t>Introdcution to Machine Learning</a:t>
            </a:r>
            <a:endParaRPr lang="tr-TR"/>
          </a:p>
        </p:txBody>
      </p:sp>
      <p:sp>
        <p:nvSpPr>
          <p:cNvPr id="38" name="Slide Number Placeholder 4"/>
          <p:cNvSpPr>
            <a:spLocks noGrp="1"/>
          </p:cNvSpPr>
          <p:nvPr>
            <p:ph type="sldNum" sz="quarter" idx="12"/>
          </p:nvPr>
        </p:nvSpPr>
        <p:spPr/>
        <p:txBody>
          <a:bodyPr/>
          <a:lstStyle/>
          <a:p>
            <a:fld id="{34ADE764-B8A9-453E-9072-BCEEF062CD7B}" type="slidenum">
              <a:rPr lang="tr-TR" altLang="en-US" smtClean="0"/>
              <a:pPr/>
              <a:t>20</a:t>
            </a:fld>
            <a:endParaRPr lang="tr-TR" altLang="en-US"/>
          </a:p>
        </p:txBody>
      </p:sp>
      <p:sp>
        <p:nvSpPr>
          <p:cNvPr id="44" name="Rounded Rectangle 43"/>
          <p:cNvSpPr/>
          <p:nvPr/>
        </p:nvSpPr>
        <p:spPr>
          <a:xfrm>
            <a:off x="2207568" y="1594116"/>
            <a:ext cx="7920880" cy="30614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Cloud Callout 44"/>
          <p:cNvSpPr/>
          <p:nvPr/>
        </p:nvSpPr>
        <p:spPr>
          <a:xfrm>
            <a:off x="8437578" y="78818"/>
            <a:ext cx="2133263" cy="1279617"/>
          </a:xfrm>
          <a:prstGeom prst="cloudCallout">
            <a:avLst>
              <a:gd name="adj1" fmla="val -57660"/>
              <a:gd name="adj2" fmla="val 70621"/>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Color</a:t>
            </a:r>
            <a:r>
              <a:rPr lang="en-US" sz="1200">
                <a:solidFill>
                  <a:schemeClr val="tx1"/>
                </a:solidFill>
              </a:rPr>
              <a:t>: Green</a:t>
            </a:r>
            <a:endParaRPr lang="en-US" sz="1200" dirty="0">
              <a:solidFill>
                <a:schemeClr val="tx1"/>
              </a:solidFill>
            </a:endParaRPr>
          </a:p>
          <a:p>
            <a:r>
              <a:rPr lang="en-US" sz="1200" dirty="0">
                <a:solidFill>
                  <a:schemeClr val="tx1"/>
                </a:solidFill>
              </a:rPr>
              <a:t>Size : Large</a:t>
            </a:r>
          </a:p>
          <a:p>
            <a:r>
              <a:rPr lang="en-US" sz="1200" dirty="0">
                <a:solidFill>
                  <a:schemeClr val="tx1"/>
                </a:solidFill>
              </a:rPr>
              <a:t>Type : Formal</a:t>
            </a:r>
            <a:endParaRPr lang="en-IN" sz="1200" dirty="0">
              <a:solidFill>
                <a:schemeClr val="tx1"/>
              </a:solidFill>
            </a:endParaRPr>
          </a:p>
        </p:txBody>
      </p:sp>
      <p:pic>
        <p:nvPicPr>
          <p:cNvPr id="46" name="Picture 45"/>
          <p:cNvPicPr>
            <a:picLocks noChangeAspect="1"/>
          </p:cNvPicPr>
          <p:nvPr/>
        </p:nvPicPr>
        <p:blipFill rotWithShape="1">
          <a:blip r:embed="rId2">
            <a:extLst>
              <a:ext uri="{28A0092B-C50C-407E-A947-70E740481C1C}">
                <a14:useLocalDpi xmlns:a14="http://schemas.microsoft.com/office/drawing/2010/main" val="0"/>
              </a:ext>
            </a:extLst>
          </a:blip>
          <a:srcRect b="70788"/>
          <a:stretch/>
        </p:blipFill>
        <p:spPr>
          <a:xfrm>
            <a:off x="1713246" y="1417274"/>
            <a:ext cx="1777421" cy="1099464"/>
          </a:xfrm>
          <a:prstGeom prst="rect">
            <a:avLst/>
          </a:prstGeom>
        </p:spPr>
      </p:pic>
      <p:pic>
        <p:nvPicPr>
          <p:cNvPr id="47" name="Content Placeholder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9361" y="1420461"/>
            <a:ext cx="1224136" cy="1224136"/>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0583" y="4355932"/>
            <a:ext cx="643130" cy="698817"/>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24871" y="3575020"/>
            <a:ext cx="2133264" cy="1683286"/>
          </a:xfrm>
          <a:prstGeom prst="rect">
            <a:avLst/>
          </a:prstGeom>
        </p:spPr>
      </p:pic>
      <p:sp>
        <p:nvSpPr>
          <p:cNvPr id="54" name="TextBox 53"/>
          <p:cNvSpPr txBox="1"/>
          <p:nvPr/>
        </p:nvSpPr>
        <p:spPr>
          <a:xfrm>
            <a:off x="1963252" y="3348090"/>
            <a:ext cx="3412668" cy="523220"/>
          </a:xfrm>
          <a:prstGeom prst="rect">
            <a:avLst/>
          </a:prstGeom>
          <a:noFill/>
        </p:spPr>
        <p:txBody>
          <a:bodyPr vert="horz" wrap="square" rtlCol="0">
            <a:spAutoFit/>
          </a:bodyPr>
          <a:lstStyle/>
          <a:p>
            <a:r>
              <a:rPr lang="en-US" sz="2800" b="1"/>
              <a:t>Is this </a:t>
            </a:r>
            <a:r>
              <a:rPr lang="en-US" sz="2800" b="1" dirty="0"/>
              <a:t>a shirt ?</a:t>
            </a:r>
            <a:endParaRPr lang="en-IN" sz="2800" b="1" dirty="0"/>
          </a:p>
        </p:txBody>
      </p:sp>
      <p:sp>
        <p:nvSpPr>
          <p:cNvPr id="55" name="Rectangle 54"/>
          <p:cNvSpPr/>
          <p:nvPr/>
        </p:nvSpPr>
        <p:spPr>
          <a:xfrm>
            <a:off x="6859688" y="4006386"/>
            <a:ext cx="535724" cy="369332"/>
          </a:xfrm>
          <a:prstGeom prst="rect">
            <a:avLst/>
          </a:prstGeom>
        </p:spPr>
        <p:txBody>
          <a:bodyPr wrap="none">
            <a:spAutoFit/>
          </a:bodyPr>
          <a:lstStyle/>
          <a:p>
            <a:r>
              <a:rPr lang="en-US" b="1" dirty="0"/>
              <a:t>No!</a:t>
            </a:r>
            <a:endParaRPr lang="en-IN" b="1" dirty="0"/>
          </a:p>
        </p:txBody>
      </p:sp>
      <p:sp>
        <p:nvSpPr>
          <p:cNvPr id="56" name="Rectangle 55"/>
          <p:cNvSpPr/>
          <p:nvPr/>
        </p:nvSpPr>
        <p:spPr>
          <a:xfrm>
            <a:off x="1817914" y="5498888"/>
            <a:ext cx="4278086" cy="523220"/>
          </a:xfrm>
          <a:prstGeom prst="rect">
            <a:avLst/>
          </a:prstGeom>
        </p:spPr>
        <p:txBody>
          <a:bodyPr wrap="square">
            <a:spAutoFit/>
          </a:bodyPr>
          <a:lstStyle/>
          <a:p>
            <a:r>
              <a:rPr lang="en-US" sz="2800" b="1" dirty="0"/>
              <a:t>This is also a shirt</a:t>
            </a:r>
            <a:endParaRPr lang="en-IN" sz="2800" b="1" dirty="0"/>
          </a:p>
        </p:txBody>
      </p:sp>
      <p:sp>
        <p:nvSpPr>
          <p:cNvPr id="65" name="Cloud Callout 64"/>
          <p:cNvSpPr/>
          <p:nvPr/>
        </p:nvSpPr>
        <p:spPr>
          <a:xfrm flipH="1">
            <a:off x="8620506" y="2932729"/>
            <a:ext cx="2133263" cy="1284583"/>
          </a:xfrm>
          <a:prstGeom prst="cloudCallout">
            <a:avLst>
              <a:gd name="adj1" fmla="val 70467"/>
              <a:gd name="adj2" fmla="val 39855"/>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Color: Green</a:t>
            </a:r>
          </a:p>
          <a:p>
            <a:r>
              <a:rPr lang="en-US" sz="1100" dirty="0">
                <a:solidFill>
                  <a:schemeClr val="tx1"/>
                </a:solidFill>
              </a:rPr>
              <a:t>Size : Large</a:t>
            </a:r>
          </a:p>
          <a:p>
            <a:r>
              <a:rPr lang="en-US" sz="1100" dirty="0">
                <a:solidFill>
                  <a:schemeClr val="tx1"/>
                </a:solidFill>
              </a:rPr>
              <a:t>Type : Formal</a:t>
            </a:r>
          </a:p>
          <a:p>
            <a:pPr algn="ctr"/>
            <a:endParaRPr lang="en-IN" sz="1100" dirty="0">
              <a:solidFill>
                <a:schemeClr val="tx1"/>
              </a:solidFill>
            </a:endParaRPr>
          </a:p>
        </p:txBody>
      </p:sp>
      <p:sp>
        <p:nvSpPr>
          <p:cNvPr id="57" name="Rectangle 56"/>
          <p:cNvSpPr/>
          <p:nvPr/>
        </p:nvSpPr>
        <p:spPr>
          <a:xfrm>
            <a:off x="1835560" y="608304"/>
            <a:ext cx="4073872" cy="461665"/>
          </a:xfrm>
          <a:prstGeom prst="rect">
            <a:avLst/>
          </a:prstGeom>
        </p:spPr>
        <p:txBody>
          <a:bodyPr wrap="none">
            <a:spAutoFit/>
          </a:bodyPr>
          <a:lstStyle/>
          <a:p>
            <a:r>
              <a:rPr lang="en-US" sz="2400" b="1" dirty="0"/>
              <a:t>This is a </a:t>
            </a:r>
            <a:r>
              <a:rPr lang="en-US" sz="2400" b="1"/>
              <a:t>shirt we used </a:t>
            </a:r>
            <a:r>
              <a:rPr lang="en-US" sz="2400" b="1" dirty="0"/>
              <a:t>to wear.</a:t>
            </a:r>
            <a:endParaRPr lang="en-IN" sz="2400" b="1" dirty="0"/>
          </a:p>
        </p:txBody>
      </p:sp>
      <p:pic>
        <p:nvPicPr>
          <p:cNvPr id="58" name="Picture 57"/>
          <p:cNvPicPr>
            <a:picLocks noChangeAspect="1"/>
          </p:cNvPicPr>
          <p:nvPr/>
        </p:nvPicPr>
        <p:blipFill rotWithShape="1">
          <a:blip r:embed="rId2">
            <a:extLst>
              <a:ext uri="{28A0092B-C50C-407E-A947-70E740481C1C}">
                <a14:useLocalDpi xmlns:a14="http://schemas.microsoft.com/office/drawing/2010/main" val="0"/>
              </a:ext>
            </a:extLst>
          </a:blip>
          <a:srcRect l="17185" r="30148" b="70788"/>
          <a:stretch/>
        </p:blipFill>
        <p:spPr>
          <a:xfrm>
            <a:off x="2321969" y="3973948"/>
            <a:ext cx="1093527" cy="1284358"/>
          </a:xfrm>
          <a:prstGeom prst="rect">
            <a:avLst/>
          </a:prstGeom>
        </p:spPr>
      </p:pic>
      <p:cxnSp>
        <p:nvCxnSpPr>
          <p:cNvPr id="60" name="Straight Connector 59"/>
          <p:cNvCxnSpPr/>
          <p:nvPr/>
        </p:nvCxnSpPr>
        <p:spPr>
          <a:xfrm>
            <a:off x="3071665" y="3212976"/>
            <a:ext cx="4912271" cy="0"/>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554068" y="1190886"/>
            <a:ext cx="2133264" cy="1683286"/>
          </a:xfrm>
          <a:prstGeom prst="rect">
            <a:avLst/>
          </a:prstGeom>
        </p:spPr>
      </p:pic>
      <p:sp>
        <p:nvSpPr>
          <p:cNvPr id="66" name="Cloud Callout 65"/>
          <p:cNvSpPr/>
          <p:nvPr/>
        </p:nvSpPr>
        <p:spPr>
          <a:xfrm flipH="1">
            <a:off x="8481347" y="2903873"/>
            <a:ext cx="2655212" cy="1319263"/>
          </a:xfrm>
          <a:prstGeom prst="cloudCallout">
            <a:avLst>
              <a:gd name="adj1" fmla="val 62117"/>
              <a:gd name="adj2" fmla="val 39778"/>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Color: Green, red</a:t>
            </a:r>
          </a:p>
          <a:p>
            <a:r>
              <a:rPr lang="en-US" sz="1100" dirty="0">
                <a:solidFill>
                  <a:schemeClr val="tx1"/>
                </a:solidFill>
              </a:rPr>
              <a:t>Size : Large, small</a:t>
            </a:r>
          </a:p>
          <a:p>
            <a:r>
              <a:rPr lang="en-US" sz="1100" dirty="0">
                <a:solidFill>
                  <a:schemeClr val="tx1"/>
                </a:solidFill>
              </a:rPr>
              <a:t>Type : Formal, casual</a:t>
            </a:r>
          </a:p>
          <a:p>
            <a:pPr algn="ctr"/>
            <a:endParaRPr lang="en-IN" sz="1100" dirty="0">
              <a:solidFill>
                <a:schemeClr val="tx1"/>
              </a:solidFill>
            </a:endParaRPr>
          </a:p>
        </p:txBody>
      </p:sp>
      <p:sp>
        <p:nvSpPr>
          <p:cNvPr id="68" name="Rectangle 67"/>
          <p:cNvSpPr/>
          <p:nvPr/>
        </p:nvSpPr>
        <p:spPr>
          <a:xfrm>
            <a:off x="5828139" y="3244334"/>
            <a:ext cx="184731" cy="369332"/>
          </a:xfrm>
          <a:prstGeom prst="rect">
            <a:avLst/>
          </a:prstGeom>
        </p:spPr>
        <p:txBody>
          <a:bodyPr wrap="none">
            <a:spAutoFit/>
          </a:bodyPr>
          <a:lstStyle/>
          <a:p>
            <a:endParaRPr lang="en-IN" b="1" dirty="0"/>
          </a:p>
        </p:txBody>
      </p:sp>
      <p:sp>
        <p:nvSpPr>
          <p:cNvPr id="71" name="Rounded Rectangle 70"/>
          <p:cNvSpPr/>
          <p:nvPr/>
        </p:nvSpPr>
        <p:spPr>
          <a:xfrm>
            <a:off x="6846702" y="3914788"/>
            <a:ext cx="548710" cy="4411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a:t>
            </a:r>
            <a:endParaRPr lang="en-IN" dirty="0">
              <a:solidFill>
                <a:schemeClr val="tx1"/>
              </a:solidFill>
            </a:endParaRPr>
          </a:p>
        </p:txBody>
      </p:sp>
    </p:spTree>
    <p:extLst>
      <p:ext uri="{BB962C8B-B14F-4D97-AF65-F5344CB8AC3E}">
        <p14:creationId xmlns:p14="http://schemas.microsoft.com/office/powerpoint/2010/main" val="160342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750"/>
                                  </p:stCondLst>
                                  <p:childTnLst>
                                    <p:set>
                                      <p:cBhvr>
                                        <p:cTn id="17" dur="1" fill="hold">
                                          <p:stCondLst>
                                            <p:cond delay="0"/>
                                          </p:stCondLst>
                                        </p:cTn>
                                        <p:tgtEl>
                                          <p:spTgt spid="4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4">
                                            <p:txEl>
                                              <p:pRg st="0" end="0"/>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500"/>
                                  </p:stCondLst>
                                  <p:childTnLst>
                                    <p:set>
                                      <p:cBhvr>
                                        <p:cTn id="36" dur="1" fill="hold">
                                          <p:stCondLst>
                                            <p:cond delay="9"/>
                                          </p:stCondLst>
                                        </p:cTn>
                                        <p:tgtEl>
                                          <p:spTgt spid="65"/>
                                        </p:tgtEl>
                                        <p:attrNameLst>
                                          <p:attrName>style.visibility</p:attrName>
                                        </p:attrNameLst>
                                      </p:cBhvr>
                                      <p:to>
                                        <p:strVal val="visible"/>
                                      </p:to>
                                    </p:set>
                                  </p:childTnLst>
                                </p:cTn>
                              </p:par>
                              <p:par>
                                <p:cTn id="37" presetID="1" presetClass="entr" presetSubtype="0" fill="hold" grpId="0" nodeType="withEffect">
                                  <p:stCondLst>
                                    <p:cond delay="125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500"/>
                                  </p:stCondLst>
                                  <p:childTnLst>
                                    <p:set>
                                      <p:cBhvr>
                                        <p:cTn id="45" dur="1" fill="hold">
                                          <p:stCondLst>
                                            <p:cond delay="0"/>
                                          </p:stCondLst>
                                        </p:cTn>
                                        <p:tgtEl>
                                          <p:spTgt spid="66"/>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125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p:bldP spid="56" grpId="0"/>
      <p:bldP spid="65" grpId="0" animBg="1"/>
      <p:bldP spid="66" grpId="0" animBg="1"/>
      <p:bldP spid="7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5A4E6A-40F0-4C2D-90CA-93D0142AEE3F}"/>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50812D56-5D9A-4ACD-B55F-6EEC938DBD80}"/>
              </a:ext>
            </a:extLst>
          </p:cNvPr>
          <p:cNvSpPr>
            <a:spLocks noGrp="1"/>
          </p:cNvSpPr>
          <p:nvPr>
            <p:ph type="ftr" sz="quarter" idx="11"/>
          </p:nvPr>
        </p:nvSpPr>
        <p:spPr/>
        <p:txBody>
          <a:bodyPr/>
          <a:lstStyle/>
          <a:p>
            <a:pPr>
              <a:defRPr/>
            </a:pPr>
            <a:r>
              <a:rPr lang="en-US"/>
              <a:t>Introdcution to Machine Learning</a:t>
            </a:r>
            <a:endParaRPr lang="tr-TR"/>
          </a:p>
        </p:txBody>
      </p:sp>
      <p:sp>
        <p:nvSpPr>
          <p:cNvPr id="5" name="Slide Number Placeholder 4"/>
          <p:cNvSpPr>
            <a:spLocks noGrp="1"/>
          </p:cNvSpPr>
          <p:nvPr>
            <p:ph type="sldNum" sz="quarter" idx="12"/>
          </p:nvPr>
        </p:nvSpPr>
        <p:spPr/>
        <p:txBody>
          <a:bodyPr/>
          <a:lstStyle/>
          <a:p>
            <a:fld id="{34ADE764-B8A9-453E-9072-BCEEF062CD7B}" type="slidenum">
              <a:rPr lang="tr-TR" altLang="en-US" smtClean="0"/>
              <a:pPr/>
              <a:t>21</a:t>
            </a:fld>
            <a:endParaRPr lang="tr-TR" altLang="en-US"/>
          </a:p>
        </p:txBody>
      </p:sp>
      <p:sp>
        <p:nvSpPr>
          <p:cNvPr id="11" name="Rounded Rectangle 10"/>
          <p:cNvSpPr/>
          <p:nvPr/>
        </p:nvSpPr>
        <p:spPr>
          <a:xfrm>
            <a:off x="2279576" y="1412776"/>
            <a:ext cx="7776864" cy="6480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839110" y="1254364"/>
            <a:ext cx="2133264" cy="1683286"/>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7185" r="30148" b="70788"/>
          <a:stretch/>
        </p:blipFill>
        <p:spPr>
          <a:xfrm>
            <a:off x="2769446" y="1458122"/>
            <a:ext cx="1093527" cy="128435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2620" y="1589118"/>
            <a:ext cx="1058380" cy="1153363"/>
          </a:xfrm>
          <a:prstGeom prst="rect">
            <a:avLst/>
          </a:prstGeom>
        </p:spPr>
      </p:pic>
      <p:sp>
        <p:nvSpPr>
          <p:cNvPr id="20" name="Rectangle 19"/>
          <p:cNvSpPr/>
          <p:nvPr/>
        </p:nvSpPr>
        <p:spPr>
          <a:xfrm>
            <a:off x="2121875" y="731144"/>
            <a:ext cx="2319866" cy="523220"/>
          </a:xfrm>
          <a:prstGeom prst="rect">
            <a:avLst/>
          </a:prstGeom>
        </p:spPr>
        <p:txBody>
          <a:bodyPr wrap="none">
            <a:spAutoFit/>
          </a:bodyPr>
          <a:lstStyle/>
          <a:p>
            <a:r>
              <a:rPr lang="en-US" sz="2800" b="1"/>
              <a:t>Is this </a:t>
            </a:r>
            <a:r>
              <a:rPr lang="en-US" sz="2800" b="1" dirty="0"/>
              <a:t>a shirt ?</a:t>
            </a:r>
            <a:endParaRPr lang="en-IN" sz="2800" b="1" dirty="0"/>
          </a:p>
        </p:txBody>
      </p:sp>
      <p:sp>
        <p:nvSpPr>
          <p:cNvPr id="21" name="Rectangle 20"/>
          <p:cNvSpPr/>
          <p:nvPr/>
        </p:nvSpPr>
        <p:spPr>
          <a:xfrm>
            <a:off x="7144335" y="1458122"/>
            <a:ext cx="535724" cy="369332"/>
          </a:xfrm>
          <a:prstGeom prst="rect">
            <a:avLst/>
          </a:prstGeom>
        </p:spPr>
        <p:txBody>
          <a:bodyPr wrap="none">
            <a:spAutoFit/>
          </a:bodyPr>
          <a:lstStyle/>
          <a:p>
            <a:r>
              <a:rPr lang="en-US" b="1" dirty="0"/>
              <a:t>No!</a:t>
            </a:r>
            <a:endParaRPr lang="en-IN" b="1" dirty="0"/>
          </a:p>
        </p:txBody>
      </p:sp>
      <p:sp>
        <p:nvSpPr>
          <p:cNvPr id="22" name="Rectangle 21"/>
          <p:cNvSpPr/>
          <p:nvPr/>
        </p:nvSpPr>
        <p:spPr>
          <a:xfrm>
            <a:off x="2015000" y="2900679"/>
            <a:ext cx="2424062" cy="461665"/>
          </a:xfrm>
          <a:prstGeom prst="rect">
            <a:avLst/>
          </a:prstGeom>
        </p:spPr>
        <p:txBody>
          <a:bodyPr wrap="none">
            <a:spAutoFit/>
          </a:bodyPr>
          <a:lstStyle/>
          <a:p>
            <a:r>
              <a:rPr lang="en-US" sz="2400" b="1" dirty="0"/>
              <a:t>This is also a shirt</a:t>
            </a:r>
            <a:endParaRPr lang="en-IN" sz="2400" b="1" dirty="0"/>
          </a:p>
        </p:txBody>
      </p:sp>
      <p:sp>
        <p:nvSpPr>
          <p:cNvPr id="52" name="Oval 51"/>
          <p:cNvSpPr/>
          <p:nvPr/>
        </p:nvSpPr>
        <p:spPr>
          <a:xfrm>
            <a:off x="2121875" y="3582310"/>
            <a:ext cx="2688337" cy="2601010"/>
          </a:xfrm>
          <a:prstGeom prst="ellipse">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8773" y="3875110"/>
            <a:ext cx="1054594" cy="1144387"/>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96363" y="4013729"/>
            <a:ext cx="986940" cy="1075511"/>
          </a:xfrm>
          <a:prstGeom prst="rect">
            <a:avLst/>
          </a:prstGeom>
        </p:spPr>
      </p:pic>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1608" y="4163729"/>
            <a:ext cx="989806" cy="1075511"/>
          </a:xfrm>
          <a:prstGeom prst="rect">
            <a:avLst/>
          </a:prstGeom>
        </p:spPr>
      </p:pic>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30035" y="4235148"/>
            <a:ext cx="1352346" cy="1352346"/>
          </a:xfrm>
          <a:prstGeom prst="rect">
            <a:avLst/>
          </a:prstGeom>
        </p:spPr>
      </p:pic>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963937" y="3823305"/>
            <a:ext cx="2133264" cy="1683286"/>
          </a:xfrm>
          <a:prstGeom prst="rect">
            <a:avLst/>
          </a:prstGeom>
        </p:spPr>
      </p:pic>
      <p:cxnSp>
        <p:nvCxnSpPr>
          <p:cNvPr id="44" name="Straight Connector 43"/>
          <p:cNvCxnSpPr/>
          <p:nvPr/>
        </p:nvCxnSpPr>
        <p:spPr>
          <a:xfrm>
            <a:off x="3415978" y="3501008"/>
            <a:ext cx="4912271"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45621" y="3813309"/>
            <a:ext cx="2348528" cy="369332"/>
          </a:xfrm>
          <a:prstGeom prst="rect">
            <a:avLst/>
          </a:prstGeom>
        </p:spPr>
        <p:txBody>
          <a:bodyPr wrap="none">
            <a:spAutoFit/>
          </a:bodyPr>
          <a:lstStyle/>
          <a:p>
            <a:r>
              <a:rPr lang="en-US" b="1" dirty="0"/>
              <a:t>Yes, these are all shirts</a:t>
            </a:r>
          </a:p>
        </p:txBody>
      </p:sp>
      <p:sp>
        <p:nvSpPr>
          <p:cNvPr id="48" name="Cloud Callout 47"/>
          <p:cNvSpPr/>
          <p:nvPr/>
        </p:nvSpPr>
        <p:spPr>
          <a:xfrm flipH="1">
            <a:off x="8343092" y="269855"/>
            <a:ext cx="2650490" cy="1319263"/>
          </a:xfrm>
          <a:prstGeom prst="cloudCallout">
            <a:avLst>
              <a:gd name="adj1" fmla="val 47690"/>
              <a:gd name="adj2" fmla="val 62410"/>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Color: Green, red</a:t>
            </a:r>
          </a:p>
          <a:p>
            <a:r>
              <a:rPr lang="en-US" sz="1100" dirty="0">
                <a:solidFill>
                  <a:schemeClr val="tx1"/>
                </a:solidFill>
              </a:rPr>
              <a:t>Size : Large, small</a:t>
            </a:r>
          </a:p>
          <a:p>
            <a:r>
              <a:rPr lang="en-US" sz="1100" dirty="0">
                <a:solidFill>
                  <a:schemeClr val="tx1"/>
                </a:solidFill>
              </a:rPr>
              <a:t>Type : Formal, casual</a:t>
            </a:r>
          </a:p>
          <a:p>
            <a:pPr algn="ctr"/>
            <a:endParaRPr lang="en-IN" sz="1100" dirty="0">
              <a:solidFill>
                <a:schemeClr val="tx1"/>
              </a:solidFill>
            </a:endParaRPr>
          </a:p>
        </p:txBody>
      </p:sp>
      <p:sp>
        <p:nvSpPr>
          <p:cNvPr id="49" name="Cloud Callout 48"/>
          <p:cNvSpPr/>
          <p:nvPr/>
        </p:nvSpPr>
        <p:spPr>
          <a:xfrm flipH="1">
            <a:off x="8030569" y="312318"/>
            <a:ext cx="3585755" cy="1284583"/>
          </a:xfrm>
          <a:prstGeom prst="cloudCallout">
            <a:avLst>
              <a:gd name="adj1" fmla="val 41290"/>
              <a:gd name="adj2" fmla="val 60920"/>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Color: Green, red, yellow</a:t>
            </a:r>
          </a:p>
          <a:p>
            <a:r>
              <a:rPr lang="en-US" sz="1100" dirty="0">
                <a:solidFill>
                  <a:schemeClr val="tx1"/>
                </a:solidFill>
              </a:rPr>
              <a:t>Size : Large, small, medium</a:t>
            </a:r>
          </a:p>
          <a:p>
            <a:r>
              <a:rPr lang="en-US" sz="1100" dirty="0">
                <a:solidFill>
                  <a:schemeClr val="tx1"/>
                </a:solidFill>
              </a:rPr>
              <a:t>Type : Formal, casual</a:t>
            </a:r>
          </a:p>
          <a:p>
            <a:pPr algn="ctr"/>
            <a:endParaRPr lang="en-IN" sz="1100" dirty="0">
              <a:solidFill>
                <a:schemeClr val="tx1"/>
              </a:solidFill>
            </a:endParaRPr>
          </a:p>
        </p:txBody>
      </p:sp>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0035" y="4519455"/>
            <a:ext cx="1458604" cy="1458604"/>
          </a:xfrm>
          <a:prstGeom prst="rect">
            <a:avLst/>
          </a:prstGeom>
        </p:spPr>
      </p:pic>
      <p:sp>
        <p:nvSpPr>
          <p:cNvPr id="53" name="Cloud Callout 52"/>
          <p:cNvSpPr/>
          <p:nvPr/>
        </p:nvSpPr>
        <p:spPr>
          <a:xfrm>
            <a:off x="8832304" y="3161306"/>
            <a:ext cx="2161278" cy="1073842"/>
          </a:xfrm>
          <a:prstGeom prst="cloudCallout">
            <a:avLst>
              <a:gd name="adj1" fmla="val -61937"/>
              <a:gd name="adj2" fmla="val 59666"/>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Now I can identify every shirt</a:t>
            </a:r>
            <a:endParaRPr lang="en-IN" sz="1400" dirty="0">
              <a:solidFill>
                <a:schemeClr val="tx1"/>
              </a:solidFill>
            </a:endParaRPr>
          </a:p>
        </p:txBody>
      </p:sp>
      <p:sp>
        <p:nvSpPr>
          <p:cNvPr id="54" name="Rounded Rectangle 53"/>
          <p:cNvSpPr/>
          <p:nvPr/>
        </p:nvSpPr>
        <p:spPr>
          <a:xfrm>
            <a:off x="7067459" y="1447688"/>
            <a:ext cx="548710" cy="4411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a:t>
            </a:r>
            <a:endParaRPr lang="en-IN" dirty="0">
              <a:solidFill>
                <a:schemeClr val="tx1"/>
              </a:solidFill>
            </a:endParaRPr>
          </a:p>
        </p:txBody>
      </p:sp>
    </p:spTree>
    <p:extLst>
      <p:ext uri="{BB962C8B-B14F-4D97-AF65-F5344CB8AC3E}">
        <p14:creationId xmlns:p14="http://schemas.microsoft.com/office/powerpoint/2010/main" val="339287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48"/>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1000"/>
                                  </p:stCondLst>
                                  <p:childTnLst>
                                    <p:set>
                                      <p:cBhvr>
                                        <p:cTn id="20" dur="1" fill="hold">
                                          <p:stCondLst>
                                            <p:cond delay="499"/>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500"/>
                                  </p:stCondLst>
                                  <p:childTnLst>
                                    <p:set>
                                      <p:cBhvr>
                                        <p:cTn id="27" dur="1" fill="hold">
                                          <p:stCondLst>
                                            <p:cond delay="0"/>
                                          </p:stCondLst>
                                        </p:cTn>
                                        <p:tgtEl>
                                          <p:spTgt spid="49"/>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125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250"/>
                                  </p:stCondLst>
                                  <p:childTnLst>
                                    <p:set>
                                      <p:cBhvr>
                                        <p:cTn id="34" dur="1" fill="hold">
                                          <p:stCondLst>
                                            <p:cond delay="0"/>
                                          </p:stCondLst>
                                        </p:cTn>
                                        <p:tgtEl>
                                          <p:spTgt spid="44"/>
                                        </p:tgtEl>
                                        <p:attrNameLst>
                                          <p:attrName>style.visibility</p:attrName>
                                        </p:attrNameLst>
                                      </p:cBhvr>
                                      <p:to>
                                        <p:strVal val="visible"/>
                                      </p:to>
                                    </p:set>
                                  </p:childTnLst>
                                </p:cTn>
                              </p:par>
                            </p:childTnLst>
                          </p:cTn>
                        </p:par>
                        <p:par>
                          <p:cTn id="35" fill="hold">
                            <p:stCondLst>
                              <p:cond delay="250"/>
                            </p:stCondLst>
                            <p:childTnLst>
                              <p:par>
                                <p:cTn id="36" presetID="1"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0"/>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500"/>
                                  </p:stCondLst>
                                  <p:childTnLst>
                                    <p:set>
                                      <p:cBhvr>
                                        <p:cTn id="54" dur="1" fill="hold">
                                          <p:stCondLst>
                                            <p:cond delay="0"/>
                                          </p:stCondLst>
                                        </p:cTn>
                                        <p:tgtEl>
                                          <p:spTgt spid="53"/>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grpId="0" nodeType="afterEffect">
                                  <p:stCondLst>
                                    <p:cond delay="1000"/>
                                  </p:stCondLst>
                                  <p:childTnLst>
                                    <p:set>
                                      <p:cBhvr>
                                        <p:cTn id="57"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52" grpId="0" animBg="1"/>
      <p:bldP spid="45" grpId="0"/>
      <p:bldP spid="48" grpId="0" animBg="1"/>
      <p:bldP spid="49" grpId="0" animBg="1"/>
      <p:bldP spid="53" grpId="0" animBg="1"/>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994EBE-8C33-476C-98FE-F9ACE1669D42}"/>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7B952D70-E0CD-4A07-A46C-919D337824AC}"/>
              </a:ext>
            </a:extLst>
          </p:cNvPr>
          <p:cNvSpPr>
            <a:spLocks noGrp="1"/>
          </p:cNvSpPr>
          <p:nvPr>
            <p:ph type="ftr" sz="quarter" idx="11"/>
          </p:nvPr>
        </p:nvSpPr>
        <p:spPr/>
        <p:txBody>
          <a:bodyPr/>
          <a:lstStyle/>
          <a:p>
            <a:pPr>
              <a:defRPr/>
            </a:pPr>
            <a:r>
              <a:rPr lang="en-US"/>
              <a:t>Introdcution to Machine Learning</a:t>
            </a:r>
            <a:endParaRPr lang="tr-TR"/>
          </a:p>
        </p:txBody>
      </p:sp>
      <p:sp>
        <p:nvSpPr>
          <p:cNvPr id="9218" name="Slide Number Placeholder 4">
            <a:extLst>
              <a:ext uri="{FF2B5EF4-FFF2-40B4-BE49-F238E27FC236}">
                <a16:creationId xmlns:a16="http://schemas.microsoft.com/office/drawing/2014/main" id="{1337BB26-AF13-4B3D-9F8E-E2D731B8B2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22178C0B-B78F-4359-9A18-3F8607E0F3F0}" type="slidenum">
              <a:rPr lang="tr-TR" altLang="en-US" sz="1400"/>
              <a:pPr eaLnBrk="1" hangingPunct="1"/>
              <a:t>22</a:t>
            </a:fld>
            <a:endParaRPr lang="tr-TR" altLang="en-US" sz="1400"/>
          </a:p>
        </p:txBody>
      </p:sp>
      <p:sp>
        <p:nvSpPr>
          <p:cNvPr id="9219" name="Rectangle 2">
            <a:extLst>
              <a:ext uri="{FF2B5EF4-FFF2-40B4-BE49-F238E27FC236}">
                <a16:creationId xmlns:a16="http://schemas.microsoft.com/office/drawing/2014/main" id="{0FA87FEB-C13C-4784-A06F-62F7B12EEF74}"/>
              </a:ext>
            </a:extLst>
          </p:cNvPr>
          <p:cNvSpPr>
            <a:spLocks noGrp="1" noChangeArrowheads="1"/>
          </p:cNvSpPr>
          <p:nvPr>
            <p:ph type="title"/>
          </p:nvPr>
        </p:nvSpPr>
        <p:spPr>
          <a:xfrm>
            <a:off x="1097280" y="853499"/>
            <a:ext cx="8229600" cy="709242"/>
          </a:xfrm>
        </p:spPr>
        <p:txBody>
          <a:bodyPr/>
          <a:lstStyle/>
          <a:p>
            <a:r>
              <a:rPr lang="en-US" altLang="en-US" sz="4300" dirty="0">
                <a:latin typeface="Lucida Console" panose="020B0609040504020204" pitchFamily="49" charset="0"/>
              </a:rPr>
              <a:t>Programming vs Learning</a:t>
            </a:r>
            <a:endParaRPr lang="tr-TR" altLang="en-US" sz="4300" dirty="0">
              <a:latin typeface="Lucida Console" panose="020B0609040504020204" pitchFamily="49" charset="0"/>
            </a:endParaRPr>
          </a:p>
        </p:txBody>
      </p:sp>
      <p:pic>
        <p:nvPicPr>
          <p:cNvPr id="2" name="Picture 1">
            <a:extLst>
              <a:ext uri="{FF2B5EF4-FFF2-40B4-BE49-F238E27FC236}">
                <a16:creationId xmlns:a16="http://schemas.microsoft.com/office/drawing/2014/main" id="{BE966B0C-7AF8-4C08-A09C-EA5C33A1B359}"/>
              </a:ext>
            </a:extLst>
          </p:cNvPr>
          <p:cNvPicPr>
            <a:picLocks noChangeAspect="1"/>
          </p:cNvPicPr>
          <p:nvPr/>
        </p:nvPicPr>
        <p:blipFill>
          <a:blip r:embed="rId2"/>
          <a:stretch>
            <a:fillRect/>
          </a:stretch>
        </p:blipFill>
        <p:spPr>
          <a:xfrm>
            <a:off x="2914709" y="1852236"/>
            <a:ext cx="6515100" cy="431306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7240D2-BE45-45D7-9244-953280646598}"/>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6E3DD21C-8311-4D4B-A93C-0CA2547EAB91}"/>
              </a:ext>
            </a:extLst>
          </p:cNvPr>
          <p:cNvSpPr>
            <a:spLocks noGrp="1"/>
          </p:cNvSpPr>
          <p:nvPr>
            <p:ph type="ftr" sz="quarter" idx="11"/>
          </p:nvPr>
        </p:nvSpPr>
        <p:spPr/>
        <p:txBody>
          <a:bodyPr/>
          <a:lstStyle/>
          <a:p>
            <a:pPr>
              <a:defRPr/>
            </a:pPr>
            <a:r>
              <a:rPr lang="en-US"/>
              <a:t>Introdcution to Machine Learning</a:t>
            </a:r>
            <a:endParaRPr lang="tr-TR"/>
          </a:p>
        </p:txBody>
      </p:sp>
      <p:sp>
        <p:nvSpPr>
          <p:cNvPr id="9218" name="Slide Number Placeholder 4">
            <a:extLst>
              <a:ext uri="{FF2B5EF4-FFF2-40B4-BE49-F238E27FC236}">
                <a16:creationId xmlns:a16="http://schemas.microsoft.com/office/drawing/2014/main" id="{1337BB26-AF13-4B3D-9F8E-E2D731B8B2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22178C0B-B78F-4359-9A18-3F8607E0F3F0}" type="slidenum">
              <a:rPr lang="tr-TR" altLang="en-US" sz="1400"/>
              <a:pPr eaLnBrk="1" hangingPunct="1"/>
              <a:t>23</a:t>
            </a:fld>
            <a:endParaRPr lang="tr-TR" altLang="en-US" sz="1400"/>
          </a:p>
        </p:txBody>
      </p:sp>
      <p:sp>
        <p:nvSpPr>
          <p:cNvPr id="9219" name="Rectangle 2">
            <a:extLst>
              <a:ext uri="{FF2B5EF4-FFF2-40B4-BE49-F238E27FC236}">
                <a16:creationId xmlns:a16="http://schemas.microsoft.com/office/drawing/2014/main" id="{0FA87FEB-C13C-4784-A06F-62F7B12EEF74}"/>
              </a:ext>
            </a:extLst>
          </p:cNvPr>
          <p:cNvSpPr>
            <a:spLocks noGrp="1" noChangeArrowheads="1"/>
          </p:cNvSpPr>
          <p:nvPr>
            <p:ph type="title"/>
          </p:nvPr>
        </p:nvSpPr>
        <p:spPr>
          <a:xfrm>
            <a:off x="1127448" y="332656"/>
            <a:ext cx="9004915" cy="1357313"/>
          </a:xfrm>
        </p:spPr>
        <p:txBody>
          <a:bodyPr/>
          <a:lstStyle/>
          <a:p>
            <a:r>
              <a:rPr lang="en-US" altLang="en-US" sz="4300">
                <a:latin typeface="Lucida Console" panose="020B0609040504020204" pitchFamily="49" charset="0"/>
              </a:rPr>
              <a:t>Machine Learning Pipeline</a:t>
            </a:r>
            <a:endParaRPr lang="tr-TR" altLang="en-US" sz="4300" dirty="0">
              <a:latin typeface="Lucida Console" panose="020B0609040504020204" pitchFamily="49" charset="0"/>
            </a:endParaRPr>
          </a:p>
        </p:txBody>
      </p:sp>
      <p:pic>
        <p:nvPicPr>
          <p:cNvPr id="4098" name="Picture 2" descr="Machine Learning Studying Roadmap | by 심현주 | Hyunjulie | Medium">
            <a:extLst>
              <a:ext uri="{FF2B5EF4-FFF2-40B4-BE49-F238E27FC236}">
                <a16:creationId xmlns:a16="http://schemas.microsoft.com/office/drawing/2014/main" id="{2807D65E-8F10-41E6-810C-918475B3C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103638"/>
            <a:ext cx="8268954" cy="35126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the Relationship between Artificial Intelligence, Machine  Learning and Data | by Buckham &amp; Duffy Insights | Medium">
            <a:extLst>
              <a:ext uri="{FF2B5EF4-FFF2-40B4-BE49-F238E27FC236}">
                <a16:creationId xmlns:a16="http://schemas.microsoft.com/office/drawing/2014/main" id="{BAB85AB6-EFDA-4577-8E56-D0FD20C00A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54" r="7786"/>
          <a:stretch/>
        </p:blipFill>
        <p:spPr bwMode="auto">
          <a:xfrm>
            <a:off x="8676322" y="1772816"/>
            <a:ext cx="3384376" cy="4301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8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DF0E9E51-CCDF-215D-DB6F-A0D219B0B427}"/>
              </a:ext>
            </a:extLst>
          </p:cNvPr>
          <p:cNvSpPr/>
          <p:nvPr/>
        </p:nvSpPr>
        <p:spPr>
          <a:xfrm>
            <a:off x="149188" y="1626283"/>
            <a:ext cx="6414763" cy="489906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
          </a:p>
        </p:txBody>
      </p:sp>
      <p:pic>
        <p:nvPicPr>
          <p:cNvPr id="6156" name="Picture 12" descr="How to apply machine learning and deep learning methods to audio analysis |  by Gideon Mendels | Towards Data Science">
            <a:extLst>
              <a:ext uri="{FF2B5EF4-FFF2-40B4-BE49-F238E27FC236}">
                <a16:creationId xmlns:a16="http://schemas.microsoft.com/office/drawing/2014/main" id="{6A608467-9125-4FC4-B784-4769C9EC5D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0" t="26055" r="7032" b="11163"/>
          <a:stretch/>
        </p:blipFill>
        <p:spPr bwMode="auto">
          <a:xfrm>
            <a:off x="664252" y="1869186"/>
            <a:ext cx="2772223" cy="201583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F47240D2-BE45-45D7-9244-953280646598}"/>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6E3DD21C-8311-4D4B-A93C-0CA2547EAB91}"/>
              </a:ext>
            </a:extLst>
          </p:cNvPr>
          <p:cNvSpPr>
            <a:spLocks noGrp="1"/>
          </p:cNvSpPr>
          <p:nvPr>
            <p:ph type="ftr" sz="quarter" idx="11"/>
          </p:nvPr>
        </p:nvSpPr>
        <p:spPr/>
        <p:txBody>
          <a:bodyPr/>
          <a:lstStyle/>
          <a:p>
            <a:pPr>
              <a:defRPr/>
            </a:pPr>
            <a:r>
              <a:rPr lang="en-US"/>
              <a:t>Introdcution to Machine Learning</a:t>
            </a:r>
            <a:endParaRPr lang="tr-TR"/>
          </a:p>
        </p:txBody>
      </p:sp>
      <p:sp>
        <p:nvSpPr>
          <p:cNvPr id="9218" name="Slide Number Placeholder 4">
            <a:extLst>
              <a:ext uri="{FF2B5EF4-FFF2-40B4-BE49-F238E27FC236}">
                <a16:creationId xmlns:a16="http://schemas.microsoft.com/office/drawing/2014/main" id="{1337BB26-AF13-4B3D-9F8E-E2D731B8B2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22178C0B-B78F-4359-9A18-3F8607E0F3F0}" type="slidenum">
              <a:rPr lang="tr-TR" altLang="en-US" sz="1400"/>
              <a:pPr eaLnBrk="1" hangingPunct="1"/>
              <a:t>24</a:t>
            </a:fld>
            <a:endParaRPr lang="tr-TR" altLang="en-US" sz="1400"/>
          </a:p>
        </p:txBody>
      </p:sp>
      <p:sp>
        <p:nvSpPr>
          <p:cNvPr id="9219" name="Rectangle 2">
            <a:extLst>
              <a:ext uri="{FF2B5EF4-FFF2-40B4-BE49-F238E27FC236}">
                <a16:creationId xmlns:a16="http://schemas.microsoft.com/office/drawing/2014/main" id="{0FA87FEB-C13C-4784-A06F-62F7B12EEF74}"/>
              </a:ext>
            </a:extLst>
          </p:cNvPr>
          <p:cNvSpPr>
            <a:spLocks noGrp="1" noChangeArrowheads="1"/>
          </p:cNvSpPr>
          <p:nvPr>
            <p:ph type="title"/>
          </p:nvPr>
        </p:nvSpPr>
        <p:spPr>
          <a:xfrm>
            <a:off x="1127448" y="332656"/>
            <a:ext cx="9004915" cy="1357313"/>
          </a:xfrm>
        </p:spPr>
        <p:txBody>
          <a:bodyPr/>
          <a:lstStyle/>
          <a:p>
            <a:r>
              <a:rPr lang="en-US" altLang="en-US" sz="4300">
                <a:latin typeface="Lucida Console" panose="020B0609040504020204" pitchFamily="49" charset="0"/>
              </a:rPr>
              <a:t>DATA as FEATURE VECTORS</a:t>
            </a:r>
            <a:endParaRPr lang="tr-TR" altLang="en-US" sz="4300" dirty="0">
              <a:latin typeface="Lucida Console" panose="020B0609040504020204" pitchFamily="49" charset="0"/>
            </a:endParaRPr>
          </a:p>
        </p:txBody>
      </p:sp>
      <p:pic>
        <p:nvPicPr>
          <p:cNvPr id="6152" name="Picture 8" descr="Optimum weighted multimodal medical image fusion using particle swarm  optimization - ScienceDirect">
            <a:extLst>
              <a:ext uri="{FF2B5EF4-FFF2-40B4-BE49-F238E27FC236}">
                <a16:creationId xmlns:a16="http://schemas.microsoft.com/office/drawing/2014/main" id="{6A9C1663-88A5-68B5-F231-3289E11C6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28" y="4018724"/>
            <a:ext cx="2452889" cy="243118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Tips on visualizing a graph dataset - Cambridge Intelligence">
            <a:extLst>
              <a:ext uri="{FF2B5EF4-FFF2-40B4-BE49-F238E27FC236}">
                <a16:creationId xmlns:a16="http://schemas.microsoft.com/office/drawing/2014/main" id="{BCCDFD4D-CED2-AF1A-E4FC-86F3E08841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419" t="3214" r="3902" b="4415"/>
          <a:stretch/>
        </p:blipFill>
        <p:spPr bwMode="auto">
          <a:xfrm>
            <a:off x="3625522" y="2122610"/>
            <a:ext cx="2397506" cy="187395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Excel Tables &amp; Tabular Data — The FP&amp;A Guy">
            <a:extLst>
              <a:ext uri="{FF2B5EF4-FFF2-40B4-BE49-F238E27FC236}">
                <a16:creationId xmlns:a16="http://schemas.microsoft.com/office/drawing/2014/main" id="{3A5767A6-EC1F-74B5-1585-DBABD30AF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6475" y="4066749"/>
            <a:ext cx="2452890" cy="962288"/>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What is TEXTUAL or NARRATIVE Presentation?​ - Brainly.ph">
            <a:extLst>
              <a:ext uri="{FF2B5EF4-FFF2-40B4-BE49-F238E27FC236}">
                <a16:creationId xmlns:a16="http://schemas.microsoft.com/office/drawing/2014/main" id="{5328CFE4-E590-57A6-2A20-44F2F3C1D7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74" t="12201" r="5174" b="40245"/>
          <a:stretch/>
        </p:blipFill>
        <p:spPr bwMode="auto">
          <a:xfrm>
            <a:off x="3299149" y="5099075"/>
            <a:ext cx="2772223" cy="1289518"/>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ow to convert a 2D dataframe into a 2D array in python? - Stack Overflow">
            <a:extLst>
              <a:ext uri="{FF2B5EF4-FFF2-40B4-BE49-F238E27FC236}">
                <a16:creationId xmlns:a16="http://schemas.microsoft.com/office/drawing/2014/main" id="{AAFD0C2E-46BA-8688-95C1-720DF46CC8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2655" y="4547893"/>
            <a:ext cx="4616392" cy="137065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Bent-Up 10">
            <a:extLst>
              <a:ext uri="{FF2B5EF4-FFF2-40B4-BE49-F238E27FC236}">
                <a16:creationId xmlns:a16="http://schemas.microsoft.com/office/drawing/2014/main" id="{6158AB17-0FF9-939A-A6FA-D552171C4499}"/>
              </a:ext>
            </a:extLst>
          </p:cNvPr>
          <p:cNvSpPr/>
          <p:nvPr/>
        </p:nvSpPr>
        <p:spPr>
          <a:xfrm rot="10800000" flipH="1">
            <a:off x="6528048" y="1882323"/>
            <a:ext cx="2982803" cy="879179"/>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D68F6378-C0D7-8A9A-F034-0AB48E0C57C3}"/>
              </a:ext>
            </a:extLst>
          </p:cNvPr>
          <p:cNvSpPr/>
          <p:nvPr/>
        </p:nvSpPr>
        <p:spPr>
          <a:xfrm>
            <a:off x="8218426" y="2772713"/>
            <a:ext cx="2088232" cy="7168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Feature Engineering</a:t>
            </a:r>
          </a:p>
        </p:txBody>
      </p:sp>
      <p:sp>
        <p:nvSpPr>
          <p:cNvPr id="14" name="Arrow: Down 13">
            <a:extLst>
              <a:ext uri="{FF2B5EF4-FFF2-40B4-BE49-F238E27FC236}">
                <a16:creationId xmlns:a16="http://schemas.microsoft.com/office/drawing/2014/main" id="{8D51A67B-A599-8762-2F1F-AD1590B1903E}"/>
              </a:ext>
            </a:extLst>
          </p:cNvPr>
          <p:cNvSpPr/>
          <p:nvPr/>
        </p:nvSpPr>
        <p:spPr>
          <a:xfrm>
            <a:off x="9049137" y="3544947"/>
            <a:ext cx="504056" cy="9475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D6C94CC-D46A-2998-D39C-DB8CE8C2A079}"/>
              </a:ext>
            </a:extLst>
          </p:cNvPr>
          <p:cNvSpPr/>
          <p:nvPr/>
        </p:nvSpPr>
        <p:spPr>
          <a:xfrm>
            <a:off x="7290461" y="4985243"/>
            <a:ext cx="4525464" cy="16063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CD03576A-733B-7833-BB2C-3853539DC931}"/>
              </a:ext>
            </a:extLst>
          </p:cNvPr>
          <p:cNvCxnSpPr>
            <a:cxnSpLocks/>
          </p:cNvCxnSpPr>
          <p:nvPr/>
        </p:nvCxnSpPr>
        <p:spPr>
          <a:xfrm>
            <a:off x="7464152" y="3996562"/>
            <a:ext cx="451389" cy="1068998"/>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181287F5-EDC0-7825-D2EE-DDA561FA9444}"/>
              </a:ext>
            </a:extLst>
          </p:cNvPr>
          <p:cNvSpPr txBox="1"/>
          <p:nvPr/>
        </p:nvSpPr>
        <p:spPr>
          <a:xfrm>
            <a:off x="6818037" y="3673376"/>
            <a:ext cx="1512168" cy="276999"/>
          </a:xfrm>
          <a:prstGeom prst="rect">
            <a:avLst/>
          </a:prstGeom>
          <a:noFill/>
        </p:spPr>
        <p:txBody>
          <a:bodyPr wrap="square" rtlCol="0">
            <a:spAutoFit/>
          </a:bodyPr>
          <a:lstStyle/>
          <a:p>
            <a:r>
              <a:rPr lang="en-IN" sz="1200" b="1"/>
              <a:t>Feature Vector</a:t>
            </a:r>
          </a:p>
        </p:txBody>
      </p:sp>
      <p:sp>
        <p:nvSpPr>
          <p:cNvPr id="22" name="TextBox 21">
            <a:extLst>
              <a:ext uri="{FF2B5EF4-FFF2-40B4-BE49-F238E27FC236}">
                <a16:creationId xmlns:a16="http://schemas.microsoft.com/office/drawing/2014/main" id="{EFD9DD68-B7F8-22C6-32FE-2FD9EB546662}"/>
              </a:ext>
            </a:extLst>
          </p:cNvPr>
          <p:cNvSpPr txBox="1"/>
          <p:nvPr/>
        </p:nvSpPr>
        <p:spPr>
          <a:xfrm>
            <a:off x="2923956" y="1328983"/>
            <a:ext cx="1025037" cy="276999"/>
          </a:xfrm>
          <a:prstGeom prst="rect">
            <a:avLst/>
          </a:prstGeom>
          <a:noFill/>
        </p:spPr>
        <p:txBody>
          <a:bodyPr wrap="square" rtlCol="0">
            <a:spAutoFit/>
          </a:bodyPr>
          <a:lstStyle/>
          <a:p>
            <a:r>
              <a:rPr lang="en-IN" sz="1200" b="1">
                <a:solidFill>
                  <a:schemeClr val="accent3">
                    <a:lumMod val="50000"/>
                  </a:schemeClr>
                </a:solidFill>
              </a:rPr>
              <a:t>Raw Data</a:t>
            </a:r>
          </a:p>
        </p:txBody>
      </p:sp>
    </p:spTree>
    <p:extLst>
      <p:ext uri="{BB962C8B-B14F-4D97-AF65-F5344CB8AC3E}">
        <p14:creationId xmlns:p14="http://schemas.microsoft.com/office/powerpoint/2010/main" val="2014918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6">
            <a:extLst>
              <a:ext uri="{FF2B5EF4-FFF2-40B4-BE49-F238E27FC236}">
                <a16:creationId xmlns:a16="http://schemas.microsoft.com/office/drawing/2014/main" id="{53A21A91-239B-4AB6-AF40-050DA8732523}"/>
              </a:ext>
            </a:extLst>
          </p:cNvPr>
          <p:cNvSpPr>
            <a:spLocks noGrp="1" noChangeArrowheads="1"/>
          </p:cNvSpPr>
          <p:nvPr>
            <p:ph idx="1"/>
          </p:nvPr>
        </p:nvSpPr>
        <p:spPr>
          <a:xfrm>
            <a:off x="1487488" y="1845734"/>
            <a:ext cx="9724995" cy="3455474"/>
          </a:xfrm>
        </p:spPr>
        <p:txBody>
          <a:bodyPr>
            <a:normAutofit fontScale="85000" lnSpcReduction="20000"/>
          </a:bodyPr>
          <a:lstStyle/>
          <a:p>
            <a:pPr marL="0" indent="0">
              <a:buNone/>
            </a:pPr>
            <a:r>
              <a:rPr lang="en-US" dirty="0"/>
              <a:t>ML is used when</a:t>
            </a:r>
            <a:r>
              <a:rPr lang="en-US"/>
              <a:t>:  </a:t>
            </a:r>
          </a:p>
          <a:p>
            <a:pPr marL="0" indent="0">
              <a:buNone/>
            </a:pPr>
            <a:endParaRPr lang="en-US" dirty="0"/>
          </a:p>
          <a:p>
            <a:pPr>
              <a:buFont typeface="Wingdings" panose="05000000000000000000" pitchFamily="2" charset="2"/>
              <a:buChar char="§"/>
            </a:pPr>
            <a:r>
              <a:rPr lang="en-US" dirty="0"/>
              <a:t>Human expertise does not exist (navigating on Mars)</a:t>
            </a:r>
          </a:p>
          <a:p>
            <a:pPr marL="0" indent="0">
              <a:buNone/>
            </a:pPr>
            <a:r>
              <a:rPr lang="en-US" dirty="0"/>
              <a:t> </a:t>
            </a:r>
          </a:p>
          <a:p>
            <a:pPr>
              <a:buFont typeface="Wingdings" panose="05000000000000000000" pitchFamily="2" charset="2"/>
              <a:buChar char="§"/>
            </a:pPr>
            <a:r>
              <a:rPr lang="en-US" dirty="0"/>
              <a:t>Humans can’t explain their expertise (speech recognition)</a:t>
            </a:r>
          </a:p>
          <a:p>
            <a:pPr marL="0" indent="0">
              <a:buNone/>
            </a:pPr>
            <a:endParaRPr lang="en-US" dirty="0"/>
          </a:p>
          <a:p>
            <a:pPr>
              <a:buFont typeface="Wingdings" panose="05000000000000000000" pitchFamily="2" charset="2"/>
              <a:buChar char="§"/>
            </a:pPr>
            <a:r>
              <a:rPr lang="en-US" dirty="0"/>
              <a:t>Models must be customized (personalized medicine)</a:t>
            </a:r>
          </a:p>
          <a:p>
            <a:pPr marL="0" indent="0">
              <a:buNone/>
            </a:pPr>
            <a:endParaRPr lang="en-US" dirty="0"/>
          </a:p>
          <a:p>
            <a:pPr>
              <a:buFont typeface="Wingdings" panose="05000000000000000000" pitchFamily="2" charset="2"/>
              <a:buChar char="§"/>
            </a:pPr>
            <a:r>
              <a:rPr lang="en-US" dirty="0"/>
              <a:t>Models are based on huge amounts of data (genomics)</a:t>
            </a:r>
          </a:p>
          <a:p>
            <a:pPr marL="0" indent="0">
              <a:buNone/>
            </a:pPr>
            <a:endParaRPr lang="en-US" dirty="0"/>
          </a:p>
        </p:txBody>
      </p:sp>
      <p:sp>
        <p:nvSpPr>
          <p:cNvPr id="3" name="Date Placeholder 2">
            <a:extLst>
              <a:ext uri="{FF2B5EF4-FFF2-40B4-BE49-F238E27FC236}">
                <a16:creationId xmlns:a16="http://schemas.microsoft.com/office/drawing/2014/main" id="{3BB87C3F-32D3-479B-9D0F-E3F8BE4631E7}"/>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7DC8503B-67E6-4D14-BE98-B37C8426AE39}"/>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pPr eaLnBrk="1" hangingPunct="1"/>
              <a:t>25</a:t>
            </a:fld>
            <a:endParaRPr lang="tr-TR" altLang="en-US" sz="1400"/>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1199456" y="174049"/>
            <a:ext cx="7709480" cy="1450757"/>
          </a:xfrm>
        </p:spPr>
        <p:txBody>
          <a:bodyPr>
            <a:normAutofit/>
          </a:bodyPr>
          <a:lstStyle/>
          <a:p>
            <a:r>
              <a:rPr lang="en-US" altLang="en-US" sz="4000" dirty="0">
                <a:latin typeface="Lucida Console" panose="020B0609040504020204" pitchFamily="49" charset="0"/>
              </a:rPr>
              <a:t>When to machine learning?</a:t>
            </a:r>
            <a:endParaRPr lang="tr-TR" altLang="en-US" sz="4000" dirty="0">
              <a:latin typeface="Lucida Console" panose="020B0609040504020204" pitchFamily="49" charset="0"/>
            </a:endParaRPr>
          </a:p>
        </p:txBody>
      </p:sp>
      <p:sp>
        <p:nvSpPr>
          <p:cNvPr id="2" name="TextBox 1">
            <a:extLst>
              <a:ext uri="{FF2B5EF4-FFF2-40B4-BE49-F238E27FC236}">
                <a16:creationId xmlns:a16="http://schemas.microsoft.com/office/drawing/2014/main" id="{63E4F693-3000-4BE5-933D-56F94CA09FE8}"/>
              </a:ext>
            </a:extLst>
          </p:cNvPr>
          <p:cNvSpPr txBox="1"/>
          <p:nvPr/>
        </p:nvSpPr>
        <p:spPr>
          <a:xfrm>
            <a:off x="2205256" y="5589240"/>
            <a:ext cx="7992888" cy="369332"/>
          </a:xfrm>
          <a:prstGeom prst="rect">
            <a:avLst/>
          </a:prstGeom>
          <a:noFill/>
        </p:spPr>
        <p:txBody>
          <a:bodyPr wrap="square" rtlCol="0">
            <a:spAutoFit/>
          </a:bodyPr>
          <a:lstStyle/>
          <a:p>
            <a:r>
              <a:rPr lang="en-US" dirty="0">
                <a:solidFill>
                  <a:srgbClr val="FF0000"/>
                </a:solidFill>
              </a:rPr>
              <a:t>Learning isn’t always useful - There is no need to “learn” to calculate payroll</a:t>
            </a:r>
            <a:endParaRPr lang="en-US" altLang="en-US" b="1"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929721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93069C-851B-4A1D-8F20-B4AAE8B291D6}"/>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1ADC94A3-598A-4CE3-8FAB-28DF17FE55A9}"/>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pPr eaLnBrk="1" hangingPunct="1"/>
              <a:t>26</a:t>
            </a:fld>
            <a:endParaRPr lang="tr-TR" altLang="en-US" sz="1400"/>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1097280" y="991373"/>
            <a:ext cx="7632848" cy="623375"/>
          </a:xfrm>
        </p:spPr>
        <p:txBody>
          <a:bodyPr>
            <a:normAutofit fontScale="90000"/>
          </a:bodyPr>
          <a:lstStyle/>
          <a:p>
            <a:r>
              <a:rPr lang="en-US" altLang="en-US" sz="4000" dirty="0">
                <a:latin typeface="Lucida Console" panose="020B0609040504020204" pitchFamily="49" charset="0"/>
              </a:rPr>
              <a:t>Types of Learning</a:t>
            </a:r>
            <a:endParaRPr lang="tr-TR" altLang="en-US" sz="4000" dirty="0">
              <a:latin typeface="Lucida Console" panose="020B0609040504020204" pitchFamily="49" charset="0"/>
            </a:endParaRPr>
          </a:p>
        </p:txBody>
      </p:sp>
      <p:pic>
        <p:nvPicPr>
          <p:cNvPr id="34820" name="Picture 4" descr="Image result for types of machine learning">
            <a:extLst>
              <a:ext uri="{FF2B5EF4-FFF2-40B4-BE49-F238E27FC236}">
                <a16:creationId xmlns:a16="http://schemas.microsoft.com/office/drawing/2014/main" id="{A64DB9D8-DADF-4831-AB7A-BC4208615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672" y="1966416"/>
            <a:ext cx="6414115" cy="434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88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ED8D99-D0BA-4CFF-91D1-AFC36EFD6862}"/>
              </a:ext>
            </a:extLst>
          </p:cNvPr>
          <p:cNvSpPr>
            <a:spLocks noGrp="1"/>
          </p:cNvSpPr>
          <p:nvPr>
            <p:ph type="dt" sz="half" idx="10"/>
          </p:nvPr>
        </p:nvSpPr>
        <p:spPr/>
        <p:txBody>
          <a:bodyPr/>
          <a:lstStyle/>
          <a:p>
            <a:r>
              <a:rPr lang="en-US"/>
              <a:t>23/08/2021</a:t>
            </a:r>
            <a:endParaRPr lang="en-US" dirty="0"/>
          </a:p>
        </p:txBody>
      </p:sp>
      <p:sp>
        <p:nvSpPr>
          <p:cNvPr id="10" name="Footer Placeholder 9">
            <a:extLst>
              <a:ext uri="{FF2B5EF4-FFF2-40B4-BE49-F238E27FC236}">
                <a16:creationId xmlns:a16="http://schemas.microsoft.com/office/drawing/2014/main" id="{F7DD2387-84F2-4301-B5D4-D254EE34DF0F}"/>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latin typeface="+mn-lt"/>
              </a:rPr>
              <a:pPr eaLnBrk="1" hangingPunct="1"/>
              <a:t>27</a:t>
            </a:fld>
            <a:endParaRPr lang="tr-TR" altLang="en-US" sz="1400">
              <a:latin typeface="+mn-lt"/>
            </a:endParaRPr>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2279576" y="369370"/>
            <a:ext cx="7632848" cy="1450757"/>
          </a:xfrm>
        </p:spPr>
        <p:txBody>
          <a:bodyPr>
            <a:normAutofit/>
          </a:bodyPr>
          <a:lstStyle/>
          <a:p>
            <a:r>
              <a:rPr lang="en-US" altLang="en-US" sz="4000" dirty="0">
                <a:latin typeface="+mn-lt"/>
              </a:rPr>
              <a:t>Supervised Learning</a:t>
            </a:r>
            <a:endParaRPr lang="tr-TR" altLang="en-US" sz="4000" dirty="0">
              <a:latin typeface="+mn-lt"/>
            </a:endParaRPr>
          </a:p>
        </p:txBody>
      </p:sp>
      <p:sp>
        <p:nvSpPr>
          <p:cNvPr id="2" name="Rectangle 1"/>
          <p:cNvSpPr/>
          <p:nvPr/>
        </p:nvSpPr>
        <p:spPr>
          <a:xfrm>
            <a:off x="712294" y="2276872"/>
            <a:ext cx="2406428" cy="369332"/>
          </a:xfrm>
          <a:prstGeom prst="rect">
            <a:avLst/>
          </a:prstGeom>
        </p:spPr>
        <p:txBody>
          <a:bodyPr wrap="none">
            <a:spAutoFit/>
          </a:bodyPr>
          <a:lstStyle/>
          <a:p>
            <a:r>
              <a:rPr lang="en-US" dirty="0"/>
              <a:t>Input : Labeled Data</a:t>
            </a:r>
          </a:p>
        </p:txBody>
      </p:sp>
      <p:grpSp>
        <p:nvGrpSpPr>
          <p:cNvPr id="7" name="Group 6"/>
          <p:cNvGrpSpPr/>
          <p:nvPr/>
        </p:nvGrpSpPr>
        <p:grpSpPr>
          <a:xfrm>
            <a:off x="851374" y="3751023"/>
            <a:ext cx="6912768" cy="1477328"/>
            <a:chOff x="611560" y="3789040"/>
            <a:chExt cx="6912768" cy="1477328"/>
          </a:xfrm>
        </p:grpSpPr>
        <p:sp>
          <p:nvSpPr>
            <p:cNvPr id="6" name="Rectangle 5"/>
            <p:cNvSpPr/>
            <p:nvPr/>
          </p:nvSpPr>
          <p:spPr>
            <a:xfrm>
              <a:off x="611560" y="3789040"/>
              <a:ext cx="6912768" cy="1477328"/>
            </a:xfrm>
            <a:prstGeom prst="rect">
              <a:avLst/>
            </a:prstGeom>
          </p:spPr>
          <p:txBody>
            <a:bodyPr wrap="square">
              <a:spAutoFit/>
            </a:bodyPr>
            <a:lstStyle/>
            <a:p>
              <a:r>
                <a:rPr lang="en-US" dirty="0"/>
                <a:t>Goal : Construct a predictor</a:t>
              </a:r>
            </a:p>
            <a:p>
              <a:endParaRPr lang="en-US" dirty="0"/>
            </a:p>
            <a:p>
              <a:r>
                <a:rPr lang="en-US"/>
                <a:t>	to </a:t>
              </a:r>
              <a:r>
                <a:rPr lang="en-US" dirty="0"/>
                <a:t>minimize the </a:t>
              </a:r>
              <a:r>
                <a:rPr lang="en-US"/>
                <a:t>error between      </a:t>
              </a:r>
            </a:p>
            <a:p>
              <a:r>
                <a:rPr lang="en-US"/>
                <a:t> 	where</a:t>
              </a:r>
              <a:r>
                <a:rPr lang="en-US" dirty="0"/>
                <a:t>,  </a:t>
              </a:r>
            </a:p>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754890" y="3861225"/>
                  <a:ext cx="10563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1">
                            <a:latin typeface="Cambria Math" panose="02040503050406030204" pitchFamily="18" charset="0"/>
                          </a:rPr>
                          <m:t>𝒇</m:t>
                        </m:r>
                        <m:r>
                          <a:rPr lang="en-IN" b="1" i="1">
                            <a:latin typeface="Cambria Math" panose="02040503050406030204" pitchFamily="18" charset="0"/>
                          </a:rPr>
                          <m:t> :</m:t>
                        </m:r>
                        <m:r>
                          <a:rPr lang="en-IN" b="1" i="1">
                            <a:latin typeface="Cambria Math" panose="02040503050406030204" pitchFamily="18" charset="0"/>
                          </a:rPr>
                          <m:t>𝑿</m:t>
                        </m:r>
                        <m:r>
                          <a:rPr lang="en-IN" b="1" i="1">
                            <a:latin typeface="Cambria Math" panose="02040503050406030204" pitchFamily="18" charset="0"/>
                            <a:ea typeface="Cambria Math" panose="02040503050406030204" pitchFamily="18" charset="0"/>
                          </a:rPr>
                          <m:t>→</m:t>
                        </m:r>
                        <m:r>
                          <a:rPr lang="en-IN" b="1" i="1">
                            <a:latin typeface="Cambria Math" panose="02040503050406030204" pitchFamily="18" charset="0"/>
                            <a:ea typeface="Cambria Math" panose="02040503050406030204" pitchFamily="18" charset="0"/>
                          </a:rPr>
                          <m:t>𝒀</m:t>
                        </m:r>
                      </m:oMath>
                    </m:oMathPara>
                  </a14:m>
                  <a:endParaRPr lang="en-IN" b="1" dirty="0"/>
                </a:p>
              </p:txBody>
            </p:sp>
          </mc:Choice>
          <mc:Fallback xmlns="">
            <p:sp>
              <p:nvSpPr>
                <p:cNvPr id="3" name="TextBox 2"/>
                <p:cNvSpPr txBox="1">
                  <a:spLocks noRot="1" noChangeAspect="1" noMove="1" noResize="1" noEditPoints="1" noAdjustHandles="1" noChangeArrowheads="1" noChangeShapeType="1" noTextEdit="1"/>
                </p:cNvSpPr>
                <p:nvPr/>
              </p:nvSpPr>
              <p:spPr>
                <a:xfrm>
                  <a:off x="3754890" y="3861225"/>
                  <a:ext cx="1056378" cy="276999"/>
                </a:xfrm>
                <a:prstGeom prst="rect">
                  <a:avLst/>
                </a:prstGeom>
                <a:blipFill>
                  <a:blip r:embed="rId3"/>
                  <a:stretch>
                    <a:fillRect l="-5172" r="-2874" b="-347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919462" y="4414102"/>
                  <a:ext cx="528991"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b="1" i="1" smtClean="0">
                                <a:latin typeface="Cambria Math" panose="02040503050406030204" pitchFamily="18" charset="0"/>
                              </a:rPr>
                            </m:ctrlPr>
                          </m:accPr>
                          <m:e>
                            <m:r>
                              <a:rPr lang="en-IN" b="1" i="1">
                                <a:latin typeface="Cambria Math" panose="02040503050406030204" pitchFamily="18" charset="0"/>
                              </a:rPr>
                              <m:t>𝒀</m:t>
                            </m:r>
                          </m:e>
                        </m:acc>
                        <m:r>
                          <a:rPr lang="en-IN" b="1" i="1">
                            <a:latin typeface="Cambria Math" panose="02040503050406030204" pitchFamily="18" charset="0"/>
                          </a:rPr>
                          <m:t> , </m:t>
                        </m:r>
                        <m:r>
                          <a:rPr lang="en-IN" b="1" i="1">
                            <a:latin typeface="Cambria Math" panose="02040503050406030204" pitchFamily="18" charset="0"/>
                            <a:ea typeface="Cambria Math" panose="02040503050406030204" pitchFamily="18" charset="0"/>
                          </a:rPr>
                          <m:t>𝒀</m:t>
                        </m:r>
                      </m:oMath>
                    </m:oMathPara>
                  </a14:m>
                  <a:endParaRPr lang="en-IN" b="1" dirty="0"/>
                </a:p>
              </p:txBody>
            </p:sp>
          </mc:Choice>
          <mc:Fallback xmlns="">
            <p:sp>
              <p:nvSpPr>
                <p:cNvPr id="8" name="TextBox 7"/>
                <p:cNvSpPr txBox="1">
                  <a:spLocks noRot="1" noChangeAspect="1" noMove="1" noResize="1" noEditPoints="1" noAdjustHandles="1" noChangeArrowheads="1" noChangeShapeType="1" noTextEdit="1"/>
                </p:cNvSpPr>
                <p:nvPr/>
              </p:nvSpPr>
              <p:spPr>
                <a:xfrm>
                  <a:off x="4919462" y="4414102"/>
                  <a:ext cx="528991" cy="284437"/>
                </a:xfrm>
                <a:prstGeom prst="rect">
                  <a:avLst/>
                </a:prstGeom>
                <a:blipFill>
                  <a:blip r:embed="rId4"/>
                  <a:stretch>
                    <a:fillRect l="-5747" t="-19149" r="-20690" b="-63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63730" y="4666770"/>
                  <a:ext cx="1029128"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b="1" i="1">
                                <a:latin typeface="Cambria Math" panose="02040503050406030204" pitchFamily="18" charset="0"/>
                              </a:rPr>
                            </m:ctrlPr>
                          </m:accPr>
                          <m:e>
                            <m:r>
                              <a:rPr lang="en-IN" b="1" i="1">
                                <a:latin typeface="Cambria Math" panose="02040503050406030204" pitchFamily="18" charset="0"/>
                              </a:rPr>
                              <m:t>𝒀</m:t>
                            </m:r>
                          </m:e>
                        </m:acc>
                        <m:r>
                          <a:rPr lang="en-IN" b="1" i="1">
                            <a:latin typeface="Cambria Math" panose="02040503050406030204" pitchFamily="18" charset="0"/>
                          </a:rPr>
                          <m:t>=</m:t>
                        </m:r>
                        <m:r>
                          <a:rPr lang="en-IN" b="1" i="1">
                            <a:latin typeface="Cambria Math" panose="02040503050406030204" pitchFamily="18" charset="0"/>
                          </a:rPr>
                          <m:t>𝒇</m:t>
                        </m:r>
                        <m:r>
                          <a:rPr lang="en-IN" b="1" i="1">
                            <a:latin typeface="Cambria Math" panose="02040503050406030204" pitchFamily="18" charset="0"/>
                          </a:rPr>
                          <m:t>(</m:t>
                        </m:r>
                        <m:r>
                          <a:rPr lang="en-IN" b="1" i="1">
                            <a:latin typeface="Cambria Math" panose="02040503050406030204" pitchFamily="18" charset="0"/>
                          </a:rPr>
                          <m:t>𝑿</m:t>
                        </m:r>
                        <m:r>
                          <a:rPr lang="en-IN" b="1" i="1">
                            <a:latin typeface="Cambria Math" panose="02040503050406030204" pitchFamily="18" charset="0"/>
                          </a:rPr>
                          <m:t>)</m:t>
                        </m:r>
                      </m:oMath>
                    </m:oMathPara>
                  </a14:m>
                  <a:endParaRPr lang="en-IN" b="1" dirty="0"/>
                </a:p>
              </p:txBody>
            </p:sp>
          </mc:Choice>
          <mc:Fallback xmlns="">
            <p:sp>
              <p:nvSpPr>
                <p:cNvPr id="9" name="TextBox 8"/>
                <p:cNvSpPr txBox="1">
                  <a:spLocks noRot="1" noChangeAspect="1" noMove="1" noResize="1" noEditPoints="1" noAdjustHandles="1" noChangeArrowheads="1" noChangeShapeType="1" noTextEdit="1"/>
                </p:cNvSpPr>
                <p:nvPr/>
              </p:nvSpPr>
              <p:spPr>
                <a:xfrm>
                  <a:off x="2463730" y="4666770"/>
                  <a:ext cx="1029128" cy="284437"/>
                </a:xfrm>
                <a:prstGeom prst="rect">
                  <a:avLst/>
                </a:prstGeom>
                <a:blipFill>
                  <a:blip r:embed="rId5"/>
                  <a:stretch>
                    <a:fillRect l="-2367" t="-17021" r="-5917" b="-34043"/>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954336574"/>
                  </p:ext>
                </p:extLst>
              </p:nvPr>
            </p:nvGraphicFramePr>
            <p:xfrm>
              <a:off x="3791744" y="2067968"/>
              <a:ext cx="2949447" cy="1454658"/>
            </p:xfrm>
            <a:graphic>
              <a:graphicData uri="http://schemas.openxmlformats.org/drawingml/2006/table">
                <a:tbl>
                  <a:tblPr firstRow="1" bandRow="1"/>
                  <a:tblGrid>
                    <a:gridCol w="2129409">
                      <a:extLst>
                        <a:ext uri="{9D8B030D-6E8A-4147-A177-3AD203B41FA5}">
                          <a16:colId xmlns:a16="http://schemas.microsoft.com/office/drawing/2014/main" val="20000"/>
                        </a:ext>
                      </a:extLst>
                    </a:gridCol>
                    <a:gridCol w="820038">
                      <a:extLst>
                        <a:ext uri="{9D8B030D-6E8A-4147-A177-3AD203B41FA5}">
                          <a16:colId xmlns:a16="http://schemas.microsoft.com/office/drawing/2014/main" val="20001"/>
                        </a:ext>
                      </a:extLst>
                    </a:gridCol>
                  </a:tblGrid>
                  <a:tr h="238491">
                    <a:tc>
                      <a:txBody>
                        <a:bodyPr/>
                        <a:lstStyle/>
                        <a:p>
                          <a:pPr algn="ct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𝑿</m:t>
                                </m:r>
                                <m:r>
                                  <a:rPr lang="en-IN" sz="1200" b="1" i="1"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𝒇𝒆𝒂𝒕𝒖𝒓𝒆𝒔</m:t>
                                </m:r>
                                <m:r>
                                  <a:rPr lang="en-IN" sz="1200" b="1" i="1" dirty="0" smtClean="0">
                                    <a:latin typeface="Cambria Math" panose="02040503050406030204" pitchFamily="18" charset="0"/>
                                    <a:cs typeface="Arial" panose="020B0604020202020204" pitchFamily="34" charset="0"/>
                                  </a:rPr>
                                  <m:t>)</m:t>
                                </m:r>
                              </m:oMath>
                            </m:oMathPara>
                          </a14:m>
                          <a:endParaRPr lang="en-IN" sz="1200" b="1"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𝒀</m:t>
                                </m:r>
                                <m:r>
                                  <a:rPr lang="en-IN" sz="1200" b="1" i="1"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𝒍𝒂𝒃𝒆𝒍𝒔</m:t>
                                </m:r>
                                <m:r>
                                  <a:rPr lang="en-IN" sz="1200" b="1" i="1" dirty="0" smtClean="0">
                                    <a:latin typeface="Cambria Math" panose="02040503050406030204" pitchFamily="18" charset="0"/>
                                    <a:cs typeface="Arial" panose="020B0604020202020204" pitchFamily="34" charset="0"/>
                                  </a:rPr>
                                  <m:t>)</m:t>
                                </m:r>
                              </m:oMath>
                            </m:oMathPara>
                          </a14:m>
                          <a:endParaRPr lang="en-IN" sz="12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238491">
                    <a:tc>
                      <a:txBody>
                        <a:bodyPr/>
                        <a:lstStyle/>
                        <a:p>
                          <a:pP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𝟏𝟏</m:t>
                                </m:r>
                                <m:r>
                                  <a:rPr lang="en-IN" sz="1200" b="1" i="1" baseline="0"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𝟏𝟐</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𝟏𝟑</m:t>
                                </m:r>
                                <m:r>
                                  <a:rPr lang="en-IN" sz="1200" b="1" i="1" baseline="0" dirty="0" smtClean="0">
                                    <a:latin typeface="Cambria Math" panose="02040503050406030204" pitchFamily="18" charset="0"/>
                                    <a:cs typeface="Arial" panose="020B0604020202020204" pitchFamily="34" charset="0"/>
                                  </a:rPr>
                                  <m:t> ,</m:t>
                                </m:r>
                                <m:r>
                                  <a:rPr lang="en-IN" sz="1200" b="1" i="1" baseline="-25000" dirty="0" smtClean="0">
                                    <a:latin typeface="Cambria Math" panose="02040503050406030204" pitchFamily="18" charset="0"/>
                                    <a:cs typeface="Arial" panose="020B0604020202020204" pitchFamily="34" charset="0"/>
                                  </a:rPr>
                                  <m:t> </m:t>
                                </m:r>
                                <m:r>
                                  <a:rPr lang="en-IN" sz="1200" b="1" i="1" baseline="0"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m:t>
                                </m:r>
                                <m:r>
                                  <a:rPr lang="en-IN" sz="1200" b="1" i="1" baseline="-25000" dirty="0" smtClean="0">
                                    <a:latin typeface="Cambria Math" panose="02040503050406030204" pitchFamily="18" charset="0"/>
                                    <a:cs typeface="Arial" panose="020B0604020202020204" pitchFamily="34" charset="0"/>
                                  </a:rPr>
                                  <m:t>𝒏</m:t>
                                </m:r>
                              </m:oMath>
                            </m:oMathPara>
                          </a14:m>
                          <a:endParaRPr lang="en-IN" sz="1200" b="1" baseline="-25000" dirty="0">
                            <a:latin typeface="Arial" panose="020B0604020202020204" pitchFamily="34" charset="0"/>
                            <a:cs typeface="Arial" panose="020B0604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𝒚</m:t>
                                </m:r>
                                <m:r>
                                  <a:rPr lang="en-IN" sz="1200" b="1" i="1" baseline="-25000" dirty="0" smtClean="0">
                                    <a:latin typeface="Cambria Math" panose="02040503050406030204" pitchFamily="18" charset="0"/>
                                    <a:cs typeface="Arial" panose="020B0604020202020204" pitchFamily="34" charset="0"/>
                                  </a:rPr>
                                  <m:t>𝟏</m:t>
                                </m:r>
                              </m:oMath>
                            </m:oMathPara>
                          </a14:m>
                          <a:endParaRPr lang="en-IN" sz="1200" b="1" baseline="-25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238491">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2"/>
                      </a:ext>
                    </a:extLst>
                  </a:tr>
                  <a:tr h="238491">
                    <a:tc>
                      <a:txBody>
                        <a:bodyPr/>
                        <a:lstStyle/>
                        <a:p>
                          <a:pP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𝟏</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𝟐</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𝟑</m:t>
                                </m:r>
                                <m:r>
                                  <a:rPr lang="en-IN" sz="1200" b="1" i="1" baseline="0" dirty="0" smtClean="0">
                                    <a:latin typeface="Cambria Math" panose="02040503050406030204" pitchFamily="18" charset="0"/>
                                    <a:cs typeface="Arial" panose="020B0604020202020204" pitchFamily="34" charset="0"/>
                                  </a:rPr>
                                  <m:t>……………… </m:t>
                                </m:r>
                                <m:r>
                                  <a:rPr lang="en-IN" sz="1200" b="1" i="1" dirty="0" err="1" smtClean="0">
                                    <a:latin typeface="Cambria Math" panose="02040503050406030204" pitchFamily="18" charset="0"/>
                                    <a:cs typeface="Arial" panose="020B0604020202020204" pitchFamily="34" charset="0"/>
                                  </a:rPr>
                                  <m:t>𝒙</m:t>
                                </m:r>
                                <m:r>
                                  <a:rPr lang="en-IN" sz="1200" b="1" i="1" baseline="-25000" dirty="0" err="1" smtClean="0">
                                    <a:latin typeface="Cambria Math" panose="02040503050406030204" pitchFamily="18" charset="0"/>
                                    <a:cs typeface="Arial" panose="020B0604020202020204" pitchFamily="34" charset="0"/>
                                  </a:rPr>
                                  <m:t>𝒌𝒏</m:t>
                                </m:r>
                              </m:oMath>
                            </m:oMathPara>
                          </a14:m>
                          <a:endParaRPr lang="en-IN" sz="1200" b="1" baseline="-25000" dirty="0">
                            <a:latin typeface="Arial" panose="020B0604020202020204" pitchFamily="34" charset="0"/>
                            <a:cs typeface="Arial" panose="020B0604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𝒚</m:t>
                                </m:r>
                                <m:r>
                                  <a:rPr lang="en-IN" sz="1200" b="1" i="1" baseline="-25000" dirty="0" err="1" smtClean="0">
                                    <a:latin typeface="Cambria Math" panose="02040503050406030204" pitchFamily="18" charset="0"/>
                                    <a:cs typeface="Arial" panose="020B0604020202020204" pitchFamily="34" charset="0"/>
                                  </a:rPr>
                                  <m:t>𝒌</m:t>
                                </m:r>
                              </m:oMath>
                            </m:oMathPara>
                          </a14:m>
                          <a:endParaRPr lang="en-IN" sz="1200" b="1" baseline="-25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954336574"/>
                  </p:ext>
                </p:extLst>
              </p:nvPr>
            </p:nvGraphicFramePr>
            <p:xfrm>
              <a:off x="3791744" y="2067968"/>
              <a:ext cx="2949447" cy="1454658"/>
            </p:xfrm>
            <a:graphic>
              <a:graphicData uri="http://schemas.openxmlformats.org/drawingml/2006/table">
                <a:tbl>
                  <a:tblPr firstRow="1" bandRow="1"/>
                  <a:tblGrid>
                    <a:gridCol w="2129409">
                      <a:extLst>
                        <a:ext uri="{9D8B030D-6E8A-4147-A177-3AD203B41FA5}">
                          <a16:colId xmlns:a16="http://schemas.microsoft.com/office/drawing/2014/main" val="20000"/>
                        </a:ext>
                      </a:extLst>
                    </a:gridCol>
                    <a:gridCol w="820038">
                      <a:extLst>
                        <a:ext uri="{9D8B030D-6E8A-4147-A177-3AD203B41FA5}">
                          <a16:colId xmlns:a16="http://schemas.microsoft.com/office/drawing/2014/main" val="20001"/>
                        </a:ext>
                      </a:extLst>
                    </a:gridCol>
                  </a:tblGrid>
                  <a:tr h="274320">
                    <a:tc>
                      <a:txBody>
                        <a:bodyPr/>
                        <a:lstStyle/>
                        <a:p>
                          <a:endParaRPr lang="en-US"/>
                        </a:p>
                      </a:txBody>
                      <a:tcPr>
                        <a:blipFill>
                          <a:blip r:embed="rId6"/>
                          <a:stretch>
                            <a:fillRect l="-573" t="-2222" r="-39255" b="-435556"/>
                          </a:stretch>
                        </a:blipFill>
                      </a:tcPr>
                    </a:tc>
                    <a:tc>
                      <a:txBody>
                        <a:bodyPr/>
                        <a:lstStyle/>
                        <a:p>
                          <a:endParaRPr lang="en-US"/>
                        </a:p>
                      </a:txBody>
                      <a:tcPr>
                        <a:blipFill>
                          <a:blip r:embed="rId6"/>
                          <a:stretch>
                            <a:fillRect l="-260000" t="-2222" r="-1481" b="-435556"/>
                          </a:stretch>
                        </a:blipFill>
                      </a:tcPr>
                    </a:tc>
                    <a:extLst>
                      <a:ext uri="{0D108BD9-81ED-4DB2-BD59-A6C34878D82A}">
                        <a16:rowId xmlns:a16="http://schemas.microsoft.com/office/drawing/2014/main" val="10000"/>
                      </a:ext>
                    </a:extLst>
                  </a:tr>
                  <a:tr h="270129">
                    <a:tc>
                      <a:txBody>
                        <a:bodyPr/>
                        <a:lstStyle/>
                        <a:p>
                          <a:endParaRPr lang="en-US"/>
                        </a:p>
                      </a:txBody>
                      <a:tcPr>
                        <a:blipFill>
                          <a:blip r:embed="rId6"/>
                          <a:stretch>
                            <a:fillRect l="-573" t="-104545" r="-39255" b="-345455"/>
                          </a:stretch>
                        </a:blipFill>
                      </a:tcPr>
                    </a:tc>
                    <a:tc>
                      <a:txBody>
                        <a:bodyPr/>
                        <a:lstStyle/>
                        <a:p>
                          <a:endParaRPr lang="en-US"/>
                        </a:p>
                      </a:txBody>
                      <a:tcPr>
                        <a:blipFill>
                          <a:blip r:embed="rId6"/>
                          <a:stretch>
                            <a:fillRect l="-260000" t="-104545" r="-1481" b="-345455"/>
                          </a:stretch>
                        </a:blipFill>
                      </a:tcPr>
                    </a:tc>
                    <a:extLst>
                      <a:ext uri="{0D108BD9-81ED-4DB2-BD59-A6C34878D82A}">
                        <a16:rowId xmlns:a16="http://schemas.microsoft.com/office/drawing/2014/main" val="10001"/>
                      </a:ext>
                    </a:extLst>
                  </a:tr>
                  <a:tr h="640080">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2"/>
                      </a:ext>
                    </a:extLst>
                  </a:tr>
                  <a:tr h="270129">
                    <a:tc>
                      <a:txBody>
                        <a:bodyPr/>
                        <a:lstStyle/>
                        <a:p>
                          <a:endParaRPr lang="en-US"/>
                        </a:p>
                      </a:txBody>
                      <a:tcPr>
                        <a:blipFill>
                          <a:blip r:embed="rId6"/>
                          <a:stretch>
                            <a:fillRect l="-573" t="-445455" r="-39255" b="-4545"/>
                          </a:stretch>
                        </a:blipFill>
                      </a:tcPr>
                    </a:tc>
                    <a:tc>
                      <a:txBody>
                        <a:bodyPr/>
                        <a:lstStyle/>
                        <a:p>
                          <a:endParaRPr lang="en-US"/>
                        </a:p>
                      </a:txBody>
                      <a:tcPr>
                        <a:blipFill>
                          <a:blip r:embed="rId6"/>
                          <a:stretch>
                            <a:fillRect l="-260000" t="-445455" r="-1481" b="-4545"/>
                          </a:stretch>
                        </a:blipFill>
                      </a:tcPr>
                    </a:tc>
                    <a:extLst>
                      <a:ext uri="{0D108BD9-81ED-4DB2-BD59-A6C34878D82A}">
                        <a16:rowId xmlns:a16="http://schemas.microsoft.com/office/drawing/2014/main" val="10003"/>
                      </a:ext>
                    </a:extLst>
                  </a:tr>
                </a:tbl>
              </a:graphicData>
            </a:graphic>
          </p:graphicFrame>
        </mc:Fallback>
      </mc:AlternateContent>
      <p:sp>
        <p:nvSpPr>
          <p:cNvPr id="13" name="Rectangle 12"/>
          <p:cNvSpPr/>
          <p:nvPr/>
        </p:nvSpPr>
        <p:spPr>
          <a:xfrm>
            <a:off x="991215" y="5121540"/>
            <a:ext cx="3655168" cy="369332"/>
          </a:xfrm>
          <a:prstGeom prst="rect">
            <a:avLst/>
          </a:prstGeom>
        </p:spPr>
        <p:txBody>
          <a:bodyPr wrap="none">
            <a:spAutoFit/>
          </a:bodyPr>
          <a:lstStyle/>
          <a:p>
            <a:r>
              <a:rPr lang="en-US" dirty="0"/>
              <a:t>Use : using predictor to predict </a:t>
            </a:r>
          </a:p>
        </p:txBody>
      </p:sp>
      <mc:AlternateContent xmlns:mc="http://schemas.openxmlformats.org/markup-compatibility/2006" xmlns:a14="http://schemas.microsoft.com/office/drawing/2010/main">
        <mc:Choice Requires="a14">
          <p:sp>
            <p:nvSpPr>
              <p:cNvPr id="14" name="TextBox 13"/>
              <p:cNvSpPr txBox="1"/>
              <p:nvPr/>
            </p:nvSpPr>
            <p:spPr>
              <a:xfrm>
                <a:off x="4358194" y="5180194"/>
                <a:ext cx="16021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b="1" i="1">
                              <a:latin typeface="Cambria Math" panose="02040503050406030204" pitchFamily="18" charset="0"/>
                            </a:rPr>
                          </m:ctrlPr>
                        </m:accPr>
                        <m:e>
                          <m:r>
                            <a:rPr lang="en-IN" b="1" i="1">
                              <a:latin typeface="Cambria Math" panose="02040503050406030204" pitchFamily="18" charset="0"/>
                            </a:rPr>
                            <m:t>𝒚</m:t>
                          </m:r>
                        </m:e>
                      </m:acc>
                      <m:r>
                        <a:rPr lang="en-IN" b="1" i="1">
                          <a:latin typeface="Cambria Math" panose="02040503050406030204" pitchFamily="18" charset="0"/>
                        </a:rPr>
                        <m:t>=</m:t>
                      </m:r>
                      <m:r>
                        <a:rPr lang="en-IN" b="1" i="1">
                          <a:latin typeface="Cambria Math" panose="02040503050406030204" pitchFamily="18" charset="0"/>
                        </a:rPr>
                        <m:t>𝒇</m:t>
                      </m:r>
                      <m:d>
                        <m:dPr>
                          <m:ctrlPr>
                            <a:rPr lang="en-IN" b="1" i="1">
                              <a:latin typeface="Cambria Math" panose="02040503050406030204" pitchFamily="18" charset="0"/>
                            </a:rPr>
                          </m:ctrlPr>
                        </m:dPr>
                        <m:e>
                          <m:acc>
                            <m:accPr>
                              <m:chr m:val="̂"/>
                              <m:ctrlPr>
                                <a:rPr lang="en-IN" b="1" i="1">
                                  <a:latin typeface="Cambria Math" panose="02040503050406030204" pitchFamily="18" charset="0"/>
                                </a:rPr>
                              </m:ctrlPr>
                            </m:accPr>
                            <m:e>
                              <m:r>
                                <a:rPr lang="en-IN" b="1" i="1">
                                  <a:latin typeface="Cambria Math" panose="02040503050406030204" pitchFamily="18" charset="0"/>
                                </a:rPr>
                                <m:t>𝒙</m:t>
                              </m:r>
                            </m:e>
                          </m:acc>
                        </m:e>
                      </m:d>
                      <m:r>
                        <a:rPr lang="en-IN" b="1" i="1">
                          <a:latin typeface="Cambria Math" panose="02040503050406030204" pitchFamily="18" charset="0"/>
                        </a:rPr>
                        <m:t> </m:t>
                      </m:r>
                    </m:oMath>
                  </m:oMathPara>
                </a14:m>
                <a:endParaRPr lang="en-IN"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358194" y="5180194"/>
                <a:ext cx="1602163" cy="276999"/>
              </a:xfrm>
              <a:prstGeom prst="rect">
                <a:avLst/>
              </a:prstGeom>
              <a:blipFill>
                <a:blip r:embed="rId7"/>
                <a:stretch>
                  <a:fillRect t="-24444" r="-760" b="-37778"/>
                </a:stretch>
              </a:blipFill>
            </p:spPr>
            <p:txBody>
              <a:bodyPr/>
              <a:lstStyle/>
              <a:p>
                <a:r>
                  <a:rPr lang="en-IN">
                    <a:noFill/>
                  </a:rPr>
                  <a:t> </a:t>
                </a:r>
              </a:p>
            </p:txBody>
          </p:sp>
        </mc:Fallback>
      </mc:AlternateContent>
      <p:sp>
        <p:nvSpPr>
          <p:cNvPr id="15" name="Rectangle 14"/>
          <p:cNvSpPr/>
          <p:nvPr/>
        </p:nvSpPr>
        <p:spPr>
          <a:xfrm>
            <a:off x="1859485" y="5638424"/>
            <a:ext cx="2624436" cy="369332"/>
          </a:xfrm>
          <a:prstGeom prst="rect">
            <a:avLst/>
          </a:prstGeom>
        </p:spPr>
        <p:txBody>
          <a:bodyPr wrap="none">
            <a:spAutoFit/>
          </a:bodyPr>
          <a:lstStyle/>
          <a:p>
            <a:r>
              <a:rPr lang="en-US" dirty="0"/>
              <a:t>For the unknown input </a:t>
            </a:r>
          </a:p>
        </p:txBody>
      </p:sp>
      <mc:AlternateContent xmlns:mc="http://schemas.openxmlformats.org/markup-compatibility/2006" xmlns:a14="http://schemas.microsoft.com/office/drawing/2010/main">
        <mc:Choice Requires="a14">
          <p:sp>
            <p:nvSpPr>
              <p:cNvPr id="16" name="TextBox 15"/>
              <p:cNvSpPr txBox="1"/>
              <p:nvPr/>
            </p:nvSpPr>
            <p:spPr>
              <a:xfrm>
                <a:off x="3664304" y="5699866"/>
                <a:ext cx="16021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𝑥</m:t>
                          </m:r>
                        </m:e>
                      </m:acc>
                    </m:oMath>
                  </m:oMathPara>
                </a14:m>
                <a:endParaRPr lang="en-IN" dirty="0"/>
              </a:p>
            </p:txBody>
          </p:sp>
        </mc:Choice>
        <mc:Fallback xmlns="">
          <p:sp>
            <p:nvSpPr>
              <p:cNvPr id="16" name="TextBox 15"/>
              <p:cNvSpPr txBox="1">
                <a:spLocks noRot="1" noChangeAspect="1" noMove="1" noResize="1" noEditPoints="1" noAdjustHandles="1" noChangeArrowheads="1" noChangeShapeType="1" noTextEdit="1"/>
              </p:cNvSpPr>
              <p:nvPr/>
            </p:nvSpPr>
            <p:spPr>
              <a:xfrm>
                <a:off x="3664304" y="5699866"/>
                <a:ext cx="1602163" cy="276999"/>
              </a:xfrm>
              <a:prstGeom prst="rect">
                <a:avLst/>
              </a:prstGeom>
              <a:blipFill>
                <a:blip r:embed="rId8"/>
                <a:stretch>
                  <a:fillRect t="-22222" b="-2222"/>
                </a:stretch>
              </a:blipFill>
            </p:spPr>
            <p:txBody>
              <a:bodyPr/>
              <a:lstStyle/>
              <a:p>
                <a:r>
                  <a:rPr lang="en-IN">
                    <a:noFill/>
                  </a:rPr>
                  <a:t> </a:t>
                </a:r>
              </a:p>
            </p:txBody>
          </p:sp>
        </mc:Fallback>
      </mc:AlternateContent>
      <p:pic>
        <p:nvPicPr>
          <p:cNvPr id="7170" name="Picture 2" descr="Types of Machine Learning. Learning can be supervised… | by Zahra  Elhamraoui | Medium">
            <a:extLst>
              <a:ext uri="{FF2B5EF4-FFF2-40B4-BE49-F238E27FC236}">
                <a16:creationId xmlns:a16="http://schemas.microsoft.com/office/drawing/2014/main" id="{837FA370-13DC-486E-B739-4ACC7D715E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4443" y="2194983"/>
            <a:ext cx="4892248" cy="2883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254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E25132-9A8F-446D-BE7B-D3F7AEF333B2}"/>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A597DC64-41DA-4CF6-BF9F-0C0E782BEF94}"/>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latin typeface="+mn-lt"/>
              </a:rPr>
              <a:pPr eaLnBrk="1" hangingPunct="1"/>
              <a:t>28</a:t>
            </a:fld>
            <a:endParaRPr lang="tr-TR" altLang="en-US" sz="1400">
              <a:latin typeface="+mn-lt"/>
            </a:endParaRPr>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2279576" y="369370"/>
            <a:ext cx="7632848" cy="1450757"/>
          </a:xfrm>
        </p:spPr>
        <p:txBody>
          <a:bodyPr>
            <a:normAutofit/>
          </a:bodyPr>
          <a:lstStyle/>
          <a:p>
            <a:r>
              <a:rPr lang="en-US" altLang="en-US" sz="4000" dirty="0">
                <a:latin typeface="+mn-lt"/>
              </a:rPr>
              <a:t>Supervised Learning</a:t>
            </a:r>
            <a:endParaRPr lang="tr-TR" altLang="en-US" sz="4000" dirty="0">
              <a:latin typeface="+mn-lt"/>
            </a:endParaRPr>
          </a:p>
        </p:txBody>
      </p:sp>
      <p:pic>
        <p:nvPicPr>
          <p:cNvPr id="1026" name="Picture 2" descr="The basis of Machine Learning -"/>
          <p:cNvPicPr>
            <a:picLocks noChangeAspect="1" noChangeArrowheads="1"/>
          </p:cNvPicPr>
          <p:nvPr/>
        </p:nvPicPr>
        <p:blipFill rotWithShape="1">
          <a:blip r:embed="rId3">
            <a:extLst>
              <a:ext uri="{28A0092B-C50C-407E-A947-70E740481C1C}">
                <a14:useLocalDpi xmlns:a14="http://schemas.microsoft.com/office/drawing/2010/main" val="0"/>
              </a:ext>
            </a:extLst>
          </a:blip>
          <a:srcRect r="54094" b="14435"/>
          <a:stretch/>
        </p:blipFill>
        <p:spPr bwMode="auto">
          <a:xfrm>
            <a:off x="1343472" y="2102437"/>
            <a:ext cx="2520280" cy="199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3136" y="4103813"/>
            <a:ext cx="4752528" cy="2215991"/>
          </a:xfrm>
          <a:prstGeom prst="rect">
            <a:avLst/>
          </a:prstGeom>
          <a:noFill/>
        </p:spPr>
        <p:txBody>
          <a:bodyPr wrap="square" rtlCol="0">
            <a:spAutoFit/>
          </a:bodyPr>
          <a:lstStyle/>
          <a:p>
            <a:pPr algn="ctr">
              <a:lnSpc>
                <a:spcPct val="200000"/>
              </a:lnSpc>
            </a:pPr>
            <a:r>
              <a:rPr lang="en-IN" b="1" dirty="0"/>
              <a:t>Classification</a:t>
            </a:r>
          </a:p>
          <a:p>
            <a:pPr indent="-285750">
              <a:lnSpc>
                <a:spcPct val="200000"/>
              </a:lnSpc>
              <a:buFont typeface="Arial" panose="020B0604020202020204" pitchFamily="34" charset="0"/>
              <a:buChar char="•"/>
            </a:pPr>
            <a:r>
              <a:rPr lang="en-IN" sz="1400" dirty="0"/>
              <a:t>features and discrete labels</a:t>
            </a:r>
          </a:p>
          <a:p>
            <a:pPr indent="-285750">
              <a:lnSpc>
                <a:spcPct val="200000"/>
              </a:lnSpc>
              <a:buFont typeface="Arial" panose="020B0604020202020204" pitchFamily="34" charset="0"/>
              <a:buChar char="•"/>
            </a:pPr>
            <a:r>
              <a:rPr lang="en-IN" sz="1400" dirty="0"/>
              <a:t>maps an input to discrete label(class)</a:t>
            </a:r>
          </a:p>
          <a:p>
            <a:pPr indent="-285750">
              <a:lnSpc>
                <a:spcPct val="200000"/>
              </a:lnSpc>
              <a:buFont typeface="Arial" panose="020B0604020202020204" pitchFamily="34" charset="0"/>
              <a:buChar char="•"/>
            </a:pPr>
            <a:r>
              <a:rPr lang="en-IN" sz="1400" dirty="0" err="1"/>
              <a:t>Eg</a:t>
            </a:r>
            <a:r>
              <a:rPr lang="en-IN" sz="1400" dirty="0"/>
              <a:t>: spam or not, type of cancer</a:t>
            </a:r>
          </a:p>
          <a:p>
            <a:pPr marL="285750" indent="-285750">
              <a:buFont typeface="Arial" panose="020B0604020202020204" pitchFamily="34" charset="0"/>
              <a:buChar char="•"/>
            </a:pPr>
            <a:endParaRPr lang="en-IN" dirty="0"/>
          </a:p>
        </p:txBody>
      </p:sp>
      <p:sp>
        <p:nvSpPr>
          <p:cNvPr id="17" name="TextBox 16"/>
          <p:cNvSpPr txBox="1"/>
          <p:nvPr/>
        </p:nvSpPr>
        <p:spPr>
          <a:xfrm>
            <a:off x="7392144" y="4068378"/>
            <a:ext cx="4351836" cy="1938992"/>
          </a:xfrm>
          <a:prstGeom prst="rect">
            <a:avLst/>
          </a:prstGeom>
          <a:noFill/>
        </p:spPr>
        <p:txBody>
          <a:bodyPr wrap="square" rtlCol="0">
            <a:spAutoFit/>
          </a:bodyPr>
          <a:lstStyle/>
          <a:p>
            <a:pPr algn="ctr">
              <a:lnSpc>
                <a:spcPct val="200000"/>
              </a:lnSpc>
            </a:pPr>
            <a:r>
              <a:rPr lang="en-IN" b="1" dirty="0"/>
              <a:t>Regression</a:t>
            </a:r>
          </a:p>
          <a:p>
            <a:pPr indent="-285750">
              <a:lnSpc>
                <a:spcPct val="200000"/>
              </a:lnSpc>
              <a:buFont typeface="Arial" panose="020B0604020202020204" pitchFamily="34" charset="0"/>
              <a:buChar char="•"/>
            </a:pPr>
            <a:r>
              <a:rPr lang="en-IN" sz="1400" dirty="0"/>
              <a:t>features and continues real values</a:t>
            </a:r>
          </a:p>
          <a:p>
            <a:pPr indent="-285750">
              <a:lnSpc>
                <a:spcPct val="200000"/>
              </a:lnSpc>
              <a:buFont typeface="Arial" panose="020B0604020202020204" pitchFamily="34" charset="0"/>
              <a:buChar char="•"/>
            </a:pPr>
            <a:r>
              <a:rPr lang="en-IN" sz="1400" dirty="0"/>
              <a:t>Predict a real value for an input </a:t>
            </a:r>
          </a:p>
          <a:p>
            <a:pPr indent="-285750">
              <a:lnSpc>
                <a:spcPct val="200000"/>
              </a:lnSpc>
              <a:buFont typeface="Arial" panose="020B0604020202020204" pitchFamily="34" charset="0"/>
              <a:buChar char="•"/>
            </a:pPr>
            <a:r>
              <a:rPr lang="en-IN" sz="1400" dirty="0" err="1"/>
              <a:t>Eg</a:t>
            </a:r>
            <a:r>
              <a:rPr lang="en-IN" sz="1400" dirty="0"/>
              <a:t>: gold price, temperature</a:t>
            </a:r>
          </a:p>
        </p:txBody>
      </p:sp>
      <p:pic>
        <p:nvPicPr>
          <p:cNvPr id="18" name="Picture 2" descr="The basis of Machine Learning -"/>
          <p:cNvPicPr>
            <a:picLocks noChangeAspect="1" noChangeArrowheads="1"/>
          </p:cNvPicPr>
          <p:nvPr/>
        </p:nvPicPr>
        <p:blipFill rotWithShape="1">
          <a:blip r:embed="rId3">
            <a:extLst>
              <a:ext uri="{28A0092B-C50C-407E-A947-70E740481C1C}">
                <a14:useLocalDpi xmlns:a14="http://schemas.microsoft.com/office/drawing/2010/main" val="0"/>
              </a:ext>
            </a:extLst>
          </a:blip>
          <a:srcRect l="46937" t="1219" r="9780" b="14355"/>
          <a:stretch/>
        </p:blipFill>
        <p:spPr bwMode="auto">
          <a:xfrm>
            <a:off x="8154260" y="2032391"/>
            <a:ext cx="2376264" cy="197267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gression or Classification? Linear or Logistic? | by Taylor Fogarty |  Towards Data Science">
            <a:extLst>
              <a:ext uri="{FF2B5EF4-FFF2-40B4-BE49-F238E27FC236}">
                <a16:creationId xmlns:a16="http://schemas.microsoft.com/office/drawing/2014/main" id="{745E1C16-D605-4ADE-A0F0-239C7F922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431" y="2132153"/>
            <a:ext cx="3042865" cy="245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85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6838CFD-265E-492F-8DDD-02D397F0E122}"/>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5693050A-A2B3-4536-9D0E-927839E44E68}"/>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latin typeface="+mn-lt"/>
              </a:rPr>
              <a:pPr eaLnBrk="1" hangingPunct="1"/>
              <a:t>29</a:t>
            </a:fld>
            <a:endParaRPr lang="tr-TR" altLang="en-US" sz="1400">
              <a:latin typeface="+mn-lt"/>
            </a:endParaRPr>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2279576" y="369370"/>
            <a:ext cx="7632848" cy="1450757"/>
          </a:xfrm>
        </p:spPr>
        <p:txBody>
          <a:bodyPr>
            <a:normAutofit/>
          </a:bodyPr>
          <a:lstStyle/>
          <a:p>
            <a:r>
              <a:rPr lang="en-US" altLang="en-US" sz="4000" dirty="0">
                <a:latin typeface="+mn-lt"/>
              </a:rPr>
              <a:t>Unsupervised Learning</a:t>
            </a:r>
            <a:endParaRPr lang="tr-TR" altLang="en-US" sz="4000" dirty="0">
              <a:latin typeface="+mn-lt"/>
            </a:endParaRPr>
          </a:p>
        </p:txBody>
      </p:sp>
      <p:sp>
        <p:nvSpPr>
          <p:cNvPr id="2" name="Rectangle 1"/>
          <p:cNvSpPr/>
          <p:nvPr/>
        </p:nvSpPr>
        <p:spPr>
          <a:xfrm>
            <a:off x="839416" y="2420888"/>
            <a:ext cx="2632452" cy="369332"/>
          </a:xfrm>
          <a:prstGeom prst="rect">
            <a:avLst/>
          </a:prstGeom>
        </p:spPr>
        <p:txBody>
          <a:bodyPr wrap="none">
            <a:spAutoFit/>
          </a:bodyPr>
          <a:lstStyle/>
          <a:p>
            <a:r>
              <a:rPr lang="en-US" dirty="0"/>
              <a:t>Input : Unlabeled Data</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9651364"/>
                  </p:ext>
                </p:extLst>
              </p:nvPr>
            </p:nvGraphicFramePr>
            <p:xfrm>
              <a:off x="4212982" y="2060848"/>
              <a:ext cx="2667312" cy="1454658"/>
            </p:xfrm>
            <a:graphic>
              <a:graphicData uri="http://schemas.openxmlformats.org/drawingml/2006/table">
                <a:tbl>
                  <a:tblPr firstRow="1" bandRow="1"/>
                  <a:tblGrid>
                    <a:gridCol w="2667312">
                      <a:extLst>
                        <a:ext uri="{9D8B030D-6E8A-4147-A177-3AD203B41FA5}">
                          <a16:colId xmlns:a16="http://schemas.microsoft.com/office/drawing/2014/main" val="20000"/>
                        </a:ext>
                      </a:extLst>
                    </a:gridCol>
                  </a:tblGrid>
                  <a:tr h="238491">
                    <a:tc>
                      <a:txBody>
                        <a:bodyPr/>
                        <a:lstStyle/>
                        <a:p>
                          <a:pPr algn="ct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𝑿</m:t>
                                </m:r>
                                <m:r>
                                  <a:rPr lang="en-IN" sz="1200" b="1" i="1"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𝒇𝒆𝒂𝒕𝒖𝒓𝒆𝒔</m:t>
                                </m:r>
                                <m:r>
                                  <a:rPr lang="en-IN" sz="1200" b="1" i="1" dirty="0" smtClean="0">
                                    <a:latin typeface="Cambria Math" panose="02040503050406030204" pitchFamily="18" charset="0"/>
                                    <a:cs typeface="Arial" panose="020B0604020202020204" pitchFamily="34" charset="0"/>
                                  </a:rPr>
                                  <m:t>)</m:t>
                                </m:r>
                              </m:oMath>
                            </m:oMathPara>
                          </a14:m>
                          <a:endParaRPr lang="en-IN" sz="12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238491">
                    <a:tc>
                      <a:txBody>
                        <a:bodyPr/>
                        <a:lstStyle/>
                        <a:p>
                          <a:pP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𝟏𝟏</m:t>
                                </m:r>
                                <m:r>
                                  <a:rPr lang="en-IN" sz="1200" b="1" i="1" baseline="0"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𝟏𝟐</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𝟏𝟑</m:t>
                                </m:r>
                                <m:r>
                                  <a:rPr lang="en-IN" sz="1200" b="1" i="1" baseline="0" dirty="0" smtClean="0">
                                    <a:latin typeface="Cambria Math" panose="02040503050406030204" pitchFamily="18" charset="0"/>
                                    <a:cs typeface="Arial" panose="020B0604020202020204" pitchFamily="34" charset="0"/>
                                  </a:rPr>
                                  <m:t> ,</m:t>
                                </m:r>
                                <m:r>
                                  <a:rPr lang="en-IN" sz="1200" b="1" i="1" baseline="-25000" dirty="0" smtClean="0">
                                    <a:latin typeface="Cambria Math" panose="02040503050406030204" pitchFamily="18" charset="0"/>
                                    <a:cs typeface="Arial" panose="020B0604020202020204" pitchFamily="34" charset="0"/>
                                  </a:rPr>
                                  <m:t> </m:t>
                                </m:r>
                                <m:r>
                                  <a:rPr lang="en-IN" sz="1200" b="1" i="1" baseline="0" dirty="0" smtClean="0">
                                    <a:latin typeface="Cambria Math" panose="02040503050406030204" pitchFamily="18" charset="0"/>
                                    <a:cs typeface="Arial" panose="020B0604020202020204" pitchFamily="34" charset="0"/>
                                  </a:rPr>
                                  <m:t>………………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𝟏</m:t>
                                </m:r>
                                <m:r>
                                  <a:rPr lang="en-IN" sz="1200" b="1" i="1" baseline="-25000" dirty="0" smtClean="0">
                                    <a:latin typeface="Cambria Math" panose="02040503050406030204" pitchFamily="18" charset="0"/>
                                    <a:cs typeface="Arial" panose="020B0604020202020204" pitchFamily="34" charset="0"/>
                                  </a:rPr>
                                  <m:t>𝒏</m:t>
                                </m:r>
                              </m:oMath>
                            </m:oMathPara>
                          </a14:m>
                          <a:endParaRPr lang="en-IN" sz="1200" b="1" baseline="-25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238491">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2"/>
                      </a:ext>
                    </a:extLst>
                  </a:tr>
                  <a:tr h="238491">
                    <a:tc>
                      <a:txBody>
                        <a:bodyPr/>
                        <a:lstStyle/>
                        <a:p>
                          <a:pPr/>
                          <a14:m>
                            <m:oMathPara xmlns:m="http://schemas.openxmlformats.org/officeDocument/2006/math">
                              <m:oMathParaPr>
                                <m:jc m:val="centerGroup"/>
                              </m:oMathParaPr>
                              <m:oMath xmlns:m="http://schemas.openxmlformats.org/officeDocument/2006/math">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𝟏</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𝟐</m:t>
                                </m:r>
                                <m:r>
                                  <a:rPr lang="en-IN" sz="1200" b="1" i="1" baseline="0" dirty="0" smtClean="0">
                                    <a:latin typeface="Cambria Math" panose="02040503050406030204" pitchFamily="18" charset="0"/>
                                    <a:cs typeface="Arial" panose="020B0604020202020204" pitchFamily="34" charset="0"/>
                                  </a:rPr>
                                  <m:t> , </m:t>
                                </m:r>
                                <m:r>
                                  <a:rPr lang="en-IN" sz="1200" b="1" i="1" dirty="0" smtClean="0">
                                    <a:latin typeface="Cambria Math" panose="02040503050406030204" pitchFamily="18" charset="0"/>
                                    <a:cs typeface="Arial" panose="020B0604020202020204" pitchFamily="34" charset="0"/>
                                  </a:rPr>
                                  <m:t>𝒙</m:t>
                                </m:r>
                                <m:r>
                                  <a:rPr lang="en-IN" sz="1200" b="1" i="1" baseline="-25000" dirty="0" smtClean="0">
                                    <a:latin typeface="Cambria Math" panose="02040503050406030204" pitchFamily="18" charset="0"/>
                                    <a:cs typeface="Arial" panose="020B0604020202020204" pitchFamily="34" charset="0"/>
                                  </a:rPr>
                                  <m:t>𝒌</m:t>
                                </m:r>
                                <m:r>
                                  <a:rPr lang="en-IN" sz="1200" b="1" i="1" baseline="-25000" dirty="0" smtClean="0">
                                    <a:latin typeface="Cambria Math" panose="02040503050406030204" pitchFamily="18" charset="0"/>
                                    <a:cs typeface="Arial" panose="020B0604020202020204" pitchFamily="34" charset="0"/>
                                  </a:rPr>
                                  <m:t>𝟑</m:t>
                                </m:r>
                                <m:r>
                                  <a:rPr lang="en-IN" sz="1200" b="1" i="1" baseline="0" dirty="0" smtClean="0">
                                    <a:latin typeface="Cambria Math" panose="02040503050406030204" pitchFamily="18" charset="0"/>
                                    <a:cs typeface="Arial" panose="020B0604020202020204" pitchFamily="34" charset="0"/>
                                  </a:rPr>
                                  <m:t>……………… </m:t>
                                </m:r>
                                <m:r>
                                  <a:rPr lang="en-IN" sz="1200" b="1" i="1" dirty="0" err="1" smtClean="0">
                                    <a:latin typeface="Cambria Math" panose="02040503050406030204" pitchFamily="18" charset="0"/>
                                    <a:cs typeface="Arial" panose="020B0604020202020204" pitchFamily="34" charset="0"/>
                                  </a:rPr>
                                  <m:t>𝒙</m:t>
                                </m:r>
                                <m:r>
                                  <a:rPr lang="en-IN" sz="1200" b="1" i="1" baseline="-25000" dirty="0" err="1" smtClean="0">
                                    <a:latin typeface="Cambria Math" panose="02040503050406030204" pitchFamily="18" charset="0"/>
                                    <a:cs typeface="Arial" panose="020B0604020202020204" pitchFamily="34" charset="0"/>
                                  </a:rPr>
                                  <m:t>𝒌𝒏</m:t>
                                </m:r>
                              </m:oMath>
                            </m:oMathPara>
                          </a14:m>
                          <a:endParaRPr lang="en-IN" sz="1200" b="1" baseline="-25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9651364"/>
                  </p:ext>
                </p:extLst>
              </p:nvPr>
            </p:nvGraphicFramePr>
            <p:xfrm>
              <a:off x="4212982" y="2060848"/>
              <a:ext cx="2667312" cy="1454658"/>
            </p:xfrm>
            <a:graphic>
              <a:graphicData uri="http://schemas.openxmlformats.org/drawingml/2006/table">
                <a:tbl>
                  <a:tblPr firstRow="1" bandRow="1"/>
                  <a:tblGrid>
                    <a:gridCol w="2667312">
                      <a:extLst>
                        <a:ext uri="{9D8B030D-6E8A-4147-A177-3AD203B41FA5}">
                          <a16:colId xmlns:a16="http://schemas.microsoft.com/office/drawing/2014/main" val="20000"/>
                        </a:ext>
                      </a:extLst>
                    </a:gridCol>
                  </a:tblGrid>
                  <a:tr h="274320">
                    <a:tc>
                      <a:txBody>
                        <a:bodyPr/>
                        <a:lstStyle/>
                        <a:p>
                          <a:endParaRPr lang="en-US"/>
                        </a:p>
                      </a:txBody>
                      <a:tcPr>
                        <a:blipFill>
                          <a:blip r:embed="rId3"/>
                          <a:stretch>
                            <a:fillRect l="-228" t="-2222" r="-457" b="-435556"/>
                          </a:stretch>
                        </a:blipFill>
                      </a:tcPr>
                    </a:tc>
                    <a:extLst>
                      <a:ext uri="{0D108BD9-81ED-4DB2-BD59-A6C34878D82A}">
                        <a16:rowId xmlns:a16="http://schemas.microsoft.com/office/drawing/2014/main" val="10000"/>
                      </a:ext>
                    </a:extLst>
                  </a:tr>
                  <a:tr h="270129">
                    <a:tc>
                      <a:txBody>
                        <a:bodyPr/>
                        <a:lstStyle/>
                        <a:p>
                          <a:endParaRPr lang="en-US"/>
                        </a:p>
                      </a:txBody>
                      <a:tcPr>
                        <a:blipFill>
                          <a:blip r:embed="rId3"/>
                          <a:stretch>
                            <a:fillRect l="-228" t="-104545" r="-457" b="-345455"/>
                          </a:stretch>
                        </a:blipFill>
                      </a:tcPr>
                    </a:tc>
                    <a:extLst>
                      <a:ext uri="{0D108BD9-81ED-4DB2-BD59-A6C34878D82A}">
                        <a16:rowId xmlns:a16="http://schemas.microsoft.com/office/drawing/2014/main" val="10001"/>
                      </a:ext>
                    </a:extLst>
                  </a:tr>
                  <a:tr h="640080">
                    <a:tc>
                      <a:txBody>
                        <a:bodyPr/>
                        <a:lstStyle/>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p>
                          <a:pPr algn="ctr"/>
                          <a:r>
                            <a:rPr lang="en-IN" sz="12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2"/>
                      </a:ext>
                    </a:extLst>
                  </a:tr>
                  <a:tr h="270129">
                    <a:tc>
                      <a:txBody>
                        <a:bodyPr/>
                        <a:lstStyle/>
                        <a:p>
                          <a:endParaRPr lang="en-US"/>
                        </a:p>
                      </a:txBody>
                      <a:tcPr>
                        <a:blipFill>
                          <a:blip r:embed="rId3"/>
                          <a:stretch>
                            <a:fillRect l="-228" t="-445455" r="-457" b="-4545"/>
                          </a:stretch>
                        </a:blipFill>
                      </a:tcPr>
                    </a:tc>
                    <a:extLst>
                      <a:ext uri="{0D108BD9-81ED-4DB2-BD59-A6C34878D82A}">
                        <a16:rowId xmlns:a16="http://schemas.microsoft.com/office/drawing/2014/main" val="10003"/>
                      </a:ext>
                    </a:extLst>
                  </a:tr>
                </a:tbl>
              </a:graphicData>
            </a:graphic>
          </p:graphicFrame>
        </mc:Fallback>
      </mc:AlternateContent>
      <p:sp>
        <p:nvSpPr>
          <p:cNvPr id="13" name="Rectangle 12"/>
          <p:cNvSpPr/>
          <p:nvPr/>
        </p:nvSpPr>
        <p:spPr>
          <a:xfrm>
            <a:off x="3791744" y="5454141"/>
            <a:ext cx="6624736" cy="646331"/>
          </a:xfrm>
          <a:prstGeom prst="rect">
            <a:avLst/>
          </a:prstGeom>
        </p:spPr>
        <p:txBody>
          <a:bodyPr wrap="square">
            <a:spAutoFit/>
          </a:bodyPr>
          <a:lstStyle/>
          <a:p>
            <a:r>
              <a:rPr lang="en-US" dirty="0"/>
              <a:t>Use : Group or associate inputs according to 			their similarity </a:t>
            </a:r>
          </a:p>
        </p:txBody>
      </p:sp>
      <mc:AlternateContent xmlns:mc="http://schemas.openxmlformats.org/markup-compatibility/2006" xmlns:a14="http://schemas.microsoft.com/office/drawing/2010/main">
        <mc:Choice Requires="a14">
          <p:sp>
            <p:nvSpPr>
              <p:cNvPr id="17" name="Rectangle 16"/>
              <p:cNvSpPr/>
              <p:nvPr/>
            </p:nvSpPr>
            <p:spPr>
              <a:xfrm>
                <a:off x="3647793" y="4217208"/>
                <a:ext cx="6940700" cy="1378647"/>
              </a:xfrm>
              <a:prstGeom prst="rect">
                <a:avLst/>
              </a:prstGeom>
            </p:spPr>
            <p:txBody>
              <a:bodyPr wrap="square">
                <a:spAutoFit/>
              </a:bodyPr>
              <a:lstStyle/>
              <a:p>
                <a:r>
                  <a:rPr lang="en-US" dirty="0"/>
                  <a:t>Goal : Construct a analyzer to find the 	</a:t>
                </a:r>
                <a:r>
                  <a:rPr lang="en-US"/>
                  <a:t>	hidden </a:t>
                </a:r>
                <a:r>
                  <a:rPr lang="en-US" dirty="0"/>
                  <a:t>relationship between inputs </a:t>
                </a:r>
              </a:p>
              <a:p>
                <a:endParaRPr lang="en-US" dirty="0"/>
              </a:p>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𝒙</m:t>
                      </m:r>
                      <m:r>
                        <a:rPr lang="en-US" b="1" i="1" baseline="-25000" dirty="0">
                          <a:latin typeface="Cambria Math" panose="02040503050406030204" pitchFamily="18" charset="0"/>
                        </a:rPr>
                        <m:t>𝟏</m:t>
                      </m:r>
                      <m:r>
                        <a:rPr lang="en-US" b="1" i="1" dirty="0">
                          <a:latin typeface="Cambria Math" panose="02040503050406030204" pitchFamily="18" charset="0"/>
                        </a:rPr>
                        <m:t>,</m:t>
                      </m:r>
                      <m:r>
                        <a:rPr lang="en-IN" b="1" i="1" dirty="0">
                          <a:latin typeface="Cambria Math" panose="02040503050406030204" pitchFamily="18" charset="0"/>
                        </a:rPr>
                        <m:t> </m:t>
                      </m:r>
                      <m:r>
                        <a:rPr lang="en-US" b="1" i="1" dirty="0">
                          <a:latin typeface="Cambria Math" panose="02040503050406030204" pitchFamily="18" charset="0"/>
                        </a:rPr>
                        <m:t>𝒙</m:t>
                      </m:r>
                      <m:r>
                        <a:rPr lang="en-US" b="1" i="1" baseline="-25000" dirty="0">
                          <a:latin typeface="Cambria Math" panose="02040503050406030204" pitchFamily="18" charset="0"/>
                        </a:rPr>
                        <m:t>𝟐</m:t>
                      </m:r>
                      <m:r>
                        <a:rPr lang="en-US" b="1" i="1" dirty="0">
                          <a:latin typeface="Cambria Math" panose="02040503050406030204" pitchFamily="18" charset="0"/>
                        </a:rPr>
                        <m:t>,</m:t>
                      </m:r>
                      <m:r>
                        <a:rPr lang="en-US" b="1" i="1" dirty="0">
                          <a:latin typeface="Cambria Math" panose="02040503050406030204" pitchFamily="18" charset="0"/>
                        </a:rPr>
                        <m:t>𝒙</m:t>
                      </m:r>
                      <m:r>
                        <a:rPr lang="en-US" b="1" i="1" baseline="-25000" dirty="0">
                          <a:latin typeface="Cambria Math" panose="02040503050406030204" pitchFamily="18" charset="0"/>
                        </a:rPr>
                        <m:t>𝟑</m:t>
                      </m:r>
                      <m:r>
                        <a:rPr lang="en-US" b="1" i="1" dirty="0">
                          <a:latin typeface="Cambria Math" panose="02040503050406030204" pitchFamily="18" charset="0"/>
                        </a:rPr>
                        <m:t>,…</m:t>
                      </m:r>
                      <m:r>
                        <a:rPr lang="en-IN" b="1" i="1" dirty="0">
                          <a:latin typeface="Cambria Math" panose="02040503050406030204" pitchFamily="18" charset="0"/>
                        </a:rPr>
                        <m:t>,</m:t>
                      </m:r>
                      <m:r>
                        <a:rPr lang="en-US" b="1" i="1" dirty="0" err="1">
                          <a:latin typeface="Cambria Math" panose="02040503050406030204" pitchFamily="18" charset="0"/>
                        </a:rPr>
                        <m:t>𝒙</m:t>
                      </m:r>
                      <m:r>
                        <a:rPr lang="en-US" b="1" i="1" baseline="-25000" dirty="0" err="1">
                          <a:latin typeface="Cambria Math" panose="02040503050406030204" pitchFamily="18" charset="0"/>
                        </a:rPr>
                        <m:t>𝒌</m:t>
                      </m:r>
                      <m:r>
                        <a:rPr lang="en-IN" b="1" i="1" baseline="-25000" dirty="0">
                          <a:latin typeface="Cambria Math" panose="02040503050406030204" pitchFamily="18" charset="0"/>
                        </a:rPr>
                        <m:t>     </m:t>
                      </m:r>
                    </m:oMath>
                  </m:oMathPara>
                </a14:m>
                <a:endParaRPr lang="en-US" b="1" baseline="-25000" dirty="0"/>
              </a:p>
              <a:p>
                <a:endParaRPr lang="en-US" b="1" baseline="-25000" dirty="0"/>
              </a:p>
            </p:txBody>
          </p:sp>
        </mc:Choice>
        <mc:Fallback xmlns="">
          <p:sp>
            <p:nvSpPr>
              <p:cNvPr id="17" name="Rectangle 16"/>
              <p:cNvSpPr>
                <a:spLocks noRot="1" noChangeAspect="1" noMove="1" noResize="1" noEditPoints="1" noAdjustHandles="1" noChangeArrowheads="1" noChangeShapeType="1" noTextEdit="1"/>
              </p:cNvSpPr>
              <p:nvPr/>
            </p:nvSpPr>
            <p:spPr>
              <a:xfrm>
                <a:off x="3647793" y="4217208"/>
                <a:ext cx="6940700" cy="1378647"/>
              </a:xfrm>
              <a:prstGeom prst="rect">
                <a:avLst/>
              </a:prstGeom>
              <a:blipFill>
                <a:blip r:embed="rId4"/>
                <a:stretch>
                  <a:fillRect l="-702" t="-2212"/>
                </a:stretch>
              </a:blipFill>
            </p:spPr>
            <p:txBody>
              <a:bodyPr/>
              <a:lstStyle/>
              <a:p>
                <a:r>
                  <a:rPr lang="en-IN">
                    <a:noFill/>
                  </a:rPr>
                  <a:t> </a:t>
                </a:r>
              </a:p>
            </p:txBody>
          </p:sp>
        </mc:Fallback>
      </mc:AlternateContent>
      <p:pic>
        <p:nvPicPr>
          <p:cNvPr id="6146" name="Picture 2" descr="ML10">
            <a:extLst>
              <a:ext uri="{FF2B5EF4-FFF2-40B4-BE49-F238E27FC236}">
                <a16:creationId xmlns:a16="http://schemas.microsoft.com/office/drawing/2014/main" id="{FF36A96A-BFA0-4BE7-8BBC-6A3C22F09B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128" y="1868284"/>
            <a:ext cx="4593437" cy="21692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utlier - Definition and examples - Cuemath">
            <a:extLst>
              <a:ext uri="{FF2B5EF4-FFF2-40B4-BE49-F238E27FC236}">
                <a16:creationId xmlns:a16="http://schemas.microsoft.com/office/drawing/2014/main" id="{F3490FEB-DB9D-40DA-AFA3-14642E56E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799" y="3209209"/>
            <a:ext cx="3327279" cy="299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13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E2E28E-9FC5-4D84-BBC6-87DDF894C3F7}"/>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65F3BC37-AF88-4341-9955-C5157521066F}"/>
              </a:ext>
            </a:extLst>
          </p:cNvPr>
          <p:cNvSpPr>
            <a:spLocks noGrp="1"/>
          </p:cNvSpPr>
          <p:nvPr>
            <p:ph type="ftr" sz="quarter" idx="11"/>
          </p:nvPr>
        </p:nvSpPr>
        <p:spPr/>
        <p:txBody>
          <a:bodyPr/>
          <a:lstStyle/>
          <a:p>
            <a:pPr>
              <a:defRPr/>
            </a:pPr>
            <a:r>
              <a:rPr lang="en-US"/>
              <a:t>Introdcution to Machine Learning</a:t>
            </a:r>
            <a:endParaRPr lang="tr-TR"/>
          </a:p>
        </p:txBody>
      </p:sp>
      <p:sp>
        <p:nvSpPr>
          <p:cNvPr id="7170" name="Slide Number Placeholder 4">
            <a:extLst>
              <a:ext uri="{FF2B5EF4-FFF2-40B4-BE49-F238E27FC236}">
                <a16:creationId xmlns:a16="http://schemas.microsoft.com/office/drawing/2014/main" id="{912277A7-CF74-45F0-8C10-AD4E451D21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3FA18F-64AC-43A5-837F-34F2D732C837}" type="slidenum">
              <a:rPr lang="tr-TR" altLang="en-US" sz="1400"/>
              <a:pPr eaLnBrk="1" hangingPunct="1"/>
              <a:t>3</a:t>
            </a:fld>
            <a:endParaRPr lang="tr-TR" altLang="en-US" sz="1400"/>
          </a:p>
        </p:txBody>
      </p:sp>
      <p:sp>
        <p:nvSpPr>
          <p:cNvPr id="7171" name="Rectangle 2">
            <a:extLst>
              <a:ext uri="{FF2B5EF4-FFF2-40B4-BE49-F238E27FC236}">
                <a16:creationId xmlns:a16="http://schemas.microsoft.com/office/drawing/2014/main" id="{4C64132A-35BC-4724-8177-32AB0EF5F7D1}"/>
              </a:ext>
            </a:extLst>
          </p:cNvPr>
          <p:cNvSpPr>
            <a:spLocks noGrp="1" noChangeArrowheads="1"/>
          </p:cNvSpPr>
          <p:nvPr>
            <p:ph type="title"/>
          </p:nvPr>
        </p:nvSpPr>
        <p:spPr>
          <a:xfrm>
            <a:off x="1199456" y="1036920"/>
            <a:ext cx="7543800" cy="702302"/>
          </a:xfrm>
        </p:spPr>
        <p:txBody>
          <a:bodyPr>
            <a:normAutofit/>
          </a:bodyPr>
          <a:lstStyle/>
          <a:p>
            <a:r>
              <a:rPr lang="en-US" altLang="en-US" sz="4000" dirty="0"/>
              <a:t>Confused ?</a:t>
            </a:r>
            <a:endParaRPr lang="tr-TR" altLang="en-US" sz="4000" dirty="0"/>
          </a:p>
        </p:txBody>
      </p:sp>
      <p:pic>
        <p:nvPicPr>
          <p:cNvPr id="7174" name="Picture 6" descr="https://cdn0.scrvt.com/fokus/35ffd658650b9a93/2c2ec661f688/v/98b20ccddedf/AI_Grafik_970x485.png">
            <a:extLst>
              <a:ext uri="{FF2B5EF4-FFF2-40B4-BE49-F238E27FC236}">
                <a16:creationId xmlns:a16="http://schemas.microsoft.com/office/drawing/2014/main" id="{EFEE5E4D-2408-46B7-88C2-4A94F2850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776" y="1772816"/>
            <a:ext cx="8604448" cy="4302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A0DBF8-281A-4A32-ADC3-96F67D62C3B5}"/>
              </a:ext>
            </a:extLst>
          </p:cNvPr>
          <p:cNvSpPr>
            <a:spLocks noGrp="1"/>
          </p:cNvSpPr>
          <p:nvPr>
            <p:ph type="dt" sz="half" idx="10"/>
          </p:nvPr>
        </p:nvSpPr>
        <p:spPr/>
        <p:txBody>
          <a:bodyPr/>
          <a:lstStyle/>
          <a:p>
            <a:r>
              <a:rPr lang="en-US"/>
              <a:t>23/08/2021</a:t>
            </a:r>
            <a:endParaRPr lang="en-US" dirty="0"/>
          </a:p>
        </p:txBody>
      </p:sp>
      <p:sp>
        <p:nvSpPr>
          <p:cNvPr id="3" name="Footer Placeholder 2">
            <a:extLst>
              <a:ext uri="{FF2B5EF4-FFF2-40B4-BE49-F238E27FC236}">
                <a16:creationId xmlns:a16="http://schemas.microsoft.com/office/drawing/2014/main" id="{ABB7AC2D-EA25-424B-B73B-FD651ED5B986}"/>
              </a:ext>
            </a:extLst>
          </p:cNvPr>
          <p:cNvSpPr>
            <a:spLocks noGrp="1"/>
          </p:cNvSpPr>
          <p:nvPr>
            <p:ph type="ftr" sz="quarter" idx="11"/>
          </p:nvPr>
        </p:nvSpPr>
        <p:spPr/>
        <p:txBody>
          <a:bodyPr/>
          <a:lstStyle/>
          <a:p>
            <a:pPr>
              <a:defRPr/>
            </a:pPr>
            <a:r>
              <a:rPr lang="en-US"/>
              <a:t>Introdcution to Machine Learning</a:t>
            </a:r>
            <a:endParaRPr lang="tr-TR"/>
          </a:p>
        </p:txBody>
      </p:sp>
      <p:sp>
        <p:nvSpPr>
          <p:cNvPr id="8194" name="Slide Number Placeholder 4">
            <a:extLst>
              <a:ext uri="{FF2B5EF4-FFF2-40B4-BE49-F238E27FC236}">
                <a16:creationId xmlns:a16="http://schemas.microsoft.com/office/drawing/2014/main" id="{54411CC9-68C5-42E3-878F-0FD9B52ACD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17D2E1-691E-4FDE-B62A-17B118CE38F5}" type="slidenum">
              <a:rPr lang="tr-TR" altLang="en-US" sz="1400"/>
              <a:pPr eaLnBrk="1" hangingPunct="1"/>
              <a:t>30</a:t>
            </a:fld>
            <a:endParaRPr lang="tr-TR" altLang="en-US" sz="1400"/>
          </a:p>
        </p:txBody>
      </p:sp>
      <p:sp>
        <p:nvSpPr>
          <p:cNvPr id="8195" name="Rectangle 4">
            <a:extLst>
              <a:ext uri="{FF2B5EF4-FFF2-40B4-BE49-F238E27FC236}">
                <a16:creationId xmlns:a16="http://schemas.microsoft.com/office/drawing/2014/main" id="{B66EC93D-A8D1-4704-8AA7-B06BF9689323}"/>
              </a:ext>
            </a:extLst>
          </p:cNvPr>
          <p:cNvSpPr>
            <a:spLocks noGrp="1" noChangeArrowheads="1"/>
          </p:cNvSpPr>
          <p:nvPr>
            <p:ph type="title"/>
          </p:nvPr>
        </p:nvSpPr>
        <p:spPr>
          <a:xfrm>
            <a:off x="1111914" y="353546"/>
            <a:ext cx="7632848" cy="1450757"/>
          </a:xfrm>
        </p:spPr>
        <p:txBody>
          <a:bodyPr>
            <a:normAutofit/>
          </a:bodyPr>
          <a:lstStyle/>
          <a:p>
            <a:r>
              <a:rPr lang="en-US" altLang="en-US" sz="4000" dirty="0">
                <a:latin typeface="+mn-lt"/>
              </a:rPr>
              <a:t>Unsupervised</a:t>
            </a:r>
            <a:r>
              <a:rPr lang="en-US" altLang="en-US" sz="4000" dirty="0">
                <a:latin typeface="Lucida Console" panose="020B0609040504020204" pitchFamily="49" charset="0"/>
              </a:rPr>
              <a:t> Learning</a:t>
            </a:r>
            <a:endParaRPr lang="tr-TR" altLang="en-US" sz="4000" dirty="0">
              <a:latin typeface="Lucida Console" panose="020B0609040504020204" pitchFamily="49" charset="0"/>
            </a:endParaRPr>
          </a:p>
        </p:txBody>
      </p:sp>
      <p:pic>
        <p:nvPicPr>
          <p:cNvPr id="2052" name="Picture 4" descr="Practical Introduction to Market Basket Analysis - Asociation Rules -  Rsquared Academy Blog - Explore Discover Lear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1" t="5733" r="4991" b="4864"/>
          <a:stretch/>
        </p:blipFill>
        <p:spPr bwMode="auto">
          <a:xfrm>
            <a:off x="7020137" y="4251920"/>
            <a:ext cx="2880321" cy="19957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M clustering - Articles - STHDA"/>
          <p:cNvPicPr>
            <a:picLocks noChangeAspect="1" noChangeArrowheads="1"/>
          </p:cNvPicPr>
          <p:nvPr/>
        </p:nvPicPr>
        <p:blipFill rotWithShape="1">
          <a:blip r:embed="rId4">
            <a:extLst>
              <a:ext uri="{28A0092B-C50C-407E-A947-70E740481C1C}">
                <a14:useLocalDpi xmlns:a14="http://schemas.microsoft.com/office/drawing/2010/main" val="0"/>
              </a:ext>
            </a:extLst>
          </a:blip>
          <a:srcRect l="13289" t="9971" r="18790" b="18584"/>
          <a:stretch/>
        </p:blipFill>
        <p:spPr bwMode="auto">
          <a:xfrm>
            <a:off x="2656486" y="1956655"/>
            <a:ext cx="2271852" cy="21236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9416" y="4077072"/>
            <a:ext cx="1564218" cy="369332"/>
          </a:xfrm>
          <a:prstGeom prst="rect">
            <a:avLst/>
          </a:prstGeom>
          <a:noFill/>
        </p:spPr>
        <p:txBody>
          <a:bodyPr wrap="square" rtlCol="0">
            <a:spAutoFit/>
          </a:bodyPr>
          <a:lstStyle/>
          <a:p>
            <a:r>
              <a:rPr lang="en-IN" b="1" dirty="0"/>
              <a:t>Clustering</a:t>
            </a:r>
          </a:p>
        </p:txBody>
      </p:sp>
      <p:sp>
        <p:nvSpPr>
          <p:cNvPr id="14" name="TextBox 13"/>
          <p:cNvSpPr txBox="1"/>
          <p:nvPr/>
        </p:nvSpPr>
        <p:spPr>
          <a:xfrm>
            <a:off x="10175744" y="3970079"/>
            <a:ext cx="1913682" cy="646331"/>
          </a:xfrm>
          <a:prstGeom prst="rect">
            <a:avLst/>
          </a:prstGeom>
          <a:noFill/>
        </p:spPr>
        <p:txBody>
          <a:bodyPr wrap="square" rtlCol="0">
            <a:spAutoFit/>
          </a:bodyPr>
          <a:lstStyle/>
          <a:p>
            <a:r>
              <a:rPr lang="en-IN" b="1" dirty="0" err="1"/>
              <a:t>Itemset</a:t>
            </a:r>
            <a:r>
              <a:rPr lang="en-IN" b="1" dirty="0"/>
              <a:t> and rule mining</a:t>
            </a:r>
          </a:p>
        </p:txBody>
      </p:sp>
      <p:pic>
        <p:nvPicPr>
          <p:cNvPr id="9218" name="Picture 2" descr="A Beginners Guide to Unsupervised Learning | by Mathanraj Sharma |  Analytics Vidhya | Medium">
            <a:extLst>
              <a:ext uri="{FF2B5EF4-FFF2-40B4-BE49-F238E27FC236}">
                <a16:creationId xmlns:a16="http://schemas.microsoft.com/office/drawing/2014/main" id="{D73DC2B8-AF7A-49C5-964C-503C21B97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634" y="4332689"/>
            <a:ext cx="3384376" cy="191494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ssociation Rules | Big Data Mining &amp; Machine Learning">
            <a:extLst>
              <a:ext uri="{FF2B5EF4-FFF2-40B4-BE49-F238E27FC236}">
                <a16:creationId xmlns:a16="http://schemas.microsoft.com/office/drawing/2014/main" id="{71B160F5-C837-47D9-AC70-77E62B449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0238" y="1916083"/>
            <a:ext cx="3496232" cy="212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639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E46D0C-9BEF-424A-AA89-10794D3B8C63}"/>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20B35B79-2DD9-4D4E-BF57-1FB5D237ADDA}"/>
              </a:ext>
            </a:extLst>
          </p:cNvPr>
          <p:cNvSpPr>
            <a:spLocks noGrp="1"/>
          </p:cNvSpPr>
          <p:nvPr>
            <p:ph type="ftr" sz="quarter" idx="11"/>
          </p:nvPr>
        </p:nvSpPr>
        <p:spPr/>
        <p:txBody>
          <a:bodyPr/>
          <a:lstStyle/>
          <a:p>
            <a:pPr>
              <a:defRPr/>
            </a:pPr>
            <a:r>
              <a:rPr lang="en-US"/>
              <a:t>Introdcution to Machine Learning</a:t>
            </a:r>
            <a:endParaRPr lang="tr-TR"/>
          </a:p>
        </p:txBody>
      </p:sp>
      <p:sp>
        <p:nvSpPr>
          <p:cNvPr id="5" name="Slide Number Placeholder 4"/>
          <p:cNvSpPr>
            <a:spLocks noGrp="1"/>
          </p:cNvSpPr>
          <p:nvPr>
            <p:ph type="sldNum" sz="quarter" idx="12"/>
          </p:nvPr>
        </p:nvSpPr>
        <p:spPr/>
        <p:txBody>
          <a:bodyPr/>
          <a:lstStyle/>
          <a:p>
            <a:fld id="{34ADE764-B8A9-453E-9072-BCEEF062CD7B}" type="slidenum">
              <a:rPr lang="tr-TR" altLang="en-US" smtClean="0"/>
              <a:pPr/>
              <a:t>31</a:t>
            </a:fld>
            <a:endParaRPr lang="tr-TR" altLang="en-US"/>
          </a:p>
        </p:txBody>
      </p:sp>
      <p:sp>
        <p:nvSpPr>
          <p:cNvPr id="2" name="Title 1"/>
          <p:cNvSpPr>
            <a:spLocks noGrp="1"/>
          </p:cNvSpPr>
          <p:nvPr>
            <p:ph type="title"/>
          </p:nvPr>
        </p:nvSpPr>
        <p:spPr/>
        <p:txBody>
          <a:bodyPr/>
          <a:lstStyle/>
          <a:p>
            <a:r>
              <a:rPr lang="en-IN" dirty="0"/>
              <a:t>Reinforcement Learning</a:t>
            </a:r>
          </a:p>
        </p:txBody>
      </p:sp>
      <p:pic>
        <p:nvPicPr>
          <p:cNvPr id="3074" name="Picture 2" descr="What is the difference between training and test dataset? | by Sajid  Lhessani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1707368"/>
            <a:ext cx="6772000" cy="3579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11624" y="5013177"/>
            <a:ext cx="5409808" cy="1200329"/>
          </a:xfrm>
          <a:prstGeom prst="rect">
            <a:avLst/>
          </a:prstGeom>
          <a:noFill/>
        </p:spPr>
        <p:txBody>
          <a:bodyPr wrap="square" rtlCol="0">
            <a:spAutoFit/>
          </a:bodyPr>
          <a:lstStyle/>
          <a:p>
            <a:pPr marL="285750" indent="-285750">
              <a:buFont typeface="Arial" panose="020B0604020202020204" pitchFamily="34" charset="0"/>
              <a:buChar char="•"/>
            </a:pPr>
            <a:r>
              <a:rPr lang="en-IN" dirty="0"/>
              <a:t>Use software agents</a:t>
            </a:r>
          </a:p>
          <a:p>
            <a:pPr marL="285750" indent="-285750">
              <a:buFont typeface="Arial" panose="020B0604020202020204" pitchFamily="34" charset="0"/>
              <a:buChar char="•"/>
            </a:pPr>
            <a:r>
              <a:rPr lang="en-IN" dirty="0"/>
              <a:t>Based on rewards</a:t>
            </a:r>
          </a:p>
          <a:p>
            <a:pPr marL="285750" indent="-285750">
              <a:buFont typeface="Arial" panose="020B0604020202020204" pitchFamily="34" charset="0"/>
              <a:buChar char="•"/>
            </a:pPr>
            <a:r>
              <a:rPr lang="en-IN" dirty="0"/>
              <a:t>Objective is to maximize rewards for better learning </a:t>
            </a:r>
          </a:p>
          <a:p>
            <a:endParaRPr lang="en-IN" dirty="0"/>
          </a:p>
        </p:txBody>
      </p:sp>
    </p:spTree>
    <p:extLst>
      <p:ext uri="{BB962C8B-B14F-4D97-AF65-F5344CB8AC3E}">
        <p14:creationId xmlns:p14="http://schemas.microsoft.com/office/powerpoint/2010/main" val="2989612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5BDA1E-9227-4EFE-89AA-E89E89C8366C}"/>
              </a:ext>
            </a:extLst>
          </p:cNvPr>
          <p:cNvSpPr>
            <a:spLocks noGrp="1"/>
          </p:cNvSpPr>
          <p:nvPr>
            <p:ph type="dt" sz="half" idx="10"/>
          </p:nvPr>
        </p:nvSpPr>
        <p:spPr/>
        <p:txBody>
          <a:bodyPr/>
          <a:lstStyle/>
          <a:p>
            <a:r>
              <a:rPr lang="en-US"/>
              <a:t>23/08/2021</a:t>
            </a:r>
            <a:endParaRPr lang="en-US" dirty="0"/>
          </a:p>
        </p:txBody>
      </p:sp>
      <p:sp>
        <p:nvSpPr>
          <p:cNvPr id="4" name="Footer Placeholder 3">
            <a:extLst>
              <a:ext uri="{FF2B5EF4-FFF2-40B4-BE49-F238E27FC236}">
                <a16:creationId xmlns:a16="http://schemas.microsoft.com/office/drawing/2014/main" id="{87A8EAB6-B711-4887-BE76-CAC8416B7096}"/>
              </a:ext>
            </a:extLst>
          </p:cNvPr>
          <p:cNvSpPr>
            <a:spLocks noGrp="1"/>
          </p:cNvSpPr>
          <p:nvPr>
            <p:ph type="ftr" sz="quarter" idx="11"/>
          </p:nvPr>
        </p:nvSpPr>
        <p:spPr/>
        <p:txBody>
          <a:bodyPr/>
          <a:lstStyle/>
          <a:p>
            <a:pPr>
              <a:defRPr/>
            </a:pPr>
            <a:r>
              <a:rPr lang="en-US"/>
              <a:t>Introdcution to Machine Learning</a:t>
            </a:r>
            <a:endParaRPr lang="tr-TR"/>
          </a:p>
        </p:txBody>
      </p:sp>
      <p:sp>
        <p:nvSpPr>
          <p:cNvPr id="5" name="Slide Number Placeholder 4"/>
          <p:cNvSpPr>
            <a:spLocks noGrp="1"/>
          </p:cNvSpPr>
          <p:nvPr>
            <p:ph type="sldNum" sz="quarter" idx="12"/>
          </p:nvPr>
        </p:nvSpPr>
        <p:spPr/>
        <p:txBody>
          <a:bodyPr/>
          <a:lstStyle/>
          <a:p>
            <a:fld id="{34ADE764-B8A9-453E-9072-BCEEF062CD7B}" type="slidenum">
              <a:rPr lang="tr-TR" altLang="en-US" smtClean="0"/>
              <a:pPr/>
              <a:t>32</a:t>
            </a:fld>
            <a:endParaRPr lang="tr-TR" altLang="en-US"/>
          </a:p>
        </p:txBody>
      </p:sp>
      <p:sp>
        <p:nvSpPr>
          <p:cNvPr id="2" name="Title 1"/>
          <p:cNvSpPr>
            <a:spLocks noGrp="1"/>
          </p:cNvSpPr>
          <p:nvPr>
            <p:ph type="title"/>
          </p:nvPr>
        </p:nvSpPr>
        <p:spPr>
          <a:xfrm>
            <a:off x="909336" y="476672"/>
            <a:ext cx="10058400" cy="1369074"/>
          </a:xfrm>
        </p:spPr>
        <p:txBody>
          <a:bodyPr/>
          <a:lstStyle/>
          <a:p>
            <a:r>
              <a:rPr lang="en-IN" dirty="0"/>
              <a:t>Semi Supervised Learning</a:t>
            </a:r>
          </a:p>
        </p:txBody>
      </p:sp>
      <p:pic>
        <p:nvPicPr>
          <p:cNvPr id="4098" name="Picture 2" descr="Principle of semi-supervised learning: 1) a model (e.g., CSP+LDA...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2294143"/>
            <a:ext cx="7683192" cy="24315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6FF56B-74A3-99D5-A3B1-7B3325A8B469}"/>
              </a:ext>
            </a:extLst>
          </p:cNvPr>
          <p:cNvSpPr txBox="1"/>
          <p:nvPr/>
        </p:nvSpPr>
        <p:spPr>
          <a:xfrm>
            <a:off x="2122426" y="5174045"/>
            <a:ext cx="8680850" cy="923330"/>
          </a:xfrm>
          <a:prstGeom prst="rect">
            <a:avLst/>
          </a:prstGeom>
          <a:noFill/>
        </p:spPr>
        <p:txBody>
          <a:bodyPr wrap="square">
            <a:spAutoFit/>
          </a:bodyPr>
          <a:lstStyle/>
          <a:p>
            <a:r>
              <a:rPr lang="en-US"/>
              <a:t>In a nutshell, semi-supervised learning (SSL) is a machine learning technique that uses a small portion of labeled data and lots of unlabeled data to train a predictive model</a:t>
            </a:r>
            <a:endParaRPr lang="en-IN"/>
          </a:p>
        </p:txBody>
      </p:sp>
    </p:spTree>
    <p:extLst>
      <p:ext uri="{BB962C8B-B14F-4D97-AF65-F5344CB8AC3E}">
        <p14:creationId xmlns:p14="http://schemas.microsoft.com/office/powerpoint/2010/main" val="2395452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C34E-EF78-3B5E-DD3B-6C0571BEF7D2}"/>
              </a:ext>
            </a:extLst>
          </p:cNvPr>
          <p:cNvSpPr>
            <a:spLocks noGrp="1"/>
          </p:cNvSpPr>
          <p:nvPr>
            <p:ph type="title"/>
          </p:nvPr>
        </p:nvSpPr>
        <p:spPr/>
        <p:txBody>
          <a:bodyPr/>
          <a:lstStyle/>
          <a:p>
            <a:r>
              <a:rPr lang="en-IN"/>
              <a:t>Artificial Neural network</a:t>
            </a:r>
          </a:p>
        </p:txBody>
      </p:sp>
      <p:pic>
        <p:nvPicPr>
          <p:cNvPr id="20482" name="Picture 2" descr="Deep Learning to the Rescue | RBCS - Ray Bernard Consulting Services">
            <a:extLst>
              <a:ext uri="{FF2B5EF4-FFF2-40B4-BE49-F238E27FC236}">
                <a16:creationId xmlns:a16="http://schemas.microsoft.com/office/drawing/2014/main" id="{37EA1D7A-08D7-FB11-5812-98E7C0C89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25638"/>
            <a:ext cx="9886057" cy="427494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A8A6F38-708F-BC5D-3D33-8C65C36473F3}"/>
              </a:ext>
            </a:extLst>
          </p:cNvPr>
          <p:cNvSpPr>
            <a:spLocks noGrp="1"/>
          </p:cNvSpPr>
          <p:nvPr>
            <p:ph type="sldNum" sz="quarter" idx="12"/>
          </p:nvPr>
        </p:nvSpPr>
        <p:spPr/>
        <p:txBody>
          <a:bodyPr/>
          <a:lstStyle/>
          <a:p>
            <a:fld id="{3A98EE3D-8CD1-4C3F-BD1C-C98C9596463C}" type="slidenum">
              <a:rPr lang="en-US" smtClean="0"/>
              <a:t>33</a:t>
            </a:fld>
            <a:endParaRPr lang="en-US" dirty="0"/>
          </a:p>
        </p:txBody>
      </p:sp>
    </p:spTree>
    <p:extLst>
      <p:ext uri="{BB962C8B-B14F-4D97-AF65-F5344CB8AC3E}">
        <p14:creationId xmlns:p14="http://schemas.microsoft.com/office/powerpoint/2010/main" val="3069010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7BD-D6F3-8A13-C019-06A0B475877E}"/>
              </a:ext>
            </a:extLst>
          </p:cNvPr>
          <p:cNvSpPr>
            <a:spLocks noGrp="1"/>
          </p:cNvSpPr>
          <p:nvPr>
            <p:ph type="title"/>
          </p:nvPr>
        </p:nvSpPr>
        <p:spPr>
          <a:xfrm>
            <a:off x="1097280" y="421817"/>
            <a:ext cx="10058400" cy="1369074"/>
          </a:xfrm>
        </p:spPr>
        <p:txBody>
          <a:bodyPr/>
          <a:lstStyle/>
          <a:p>
            <a:r>
              <a:rPr lang="en-IN"/>
              <a:t>DEEP LEARNING</a:t>
            </a:r>
          </a:p>
        </p:txBody>
      </p:sp>
      <p:pic>
        <p:nvPicPr>
          <p:cNvPr id="17410" name="Picture 2" descr="Deep Learning Machine Learning – What's The Difference? |  lacienciadelcafe.com.ar">
            <a:extLst>
              <a:ext uri="{FF2B5EF4-FFF2-40B4-BE49-F238E27FC236}">
                <a16:creationId xmlns:a16="http://schemas.microsoft.com/office/drawing/2014/main" id="{51C56B00-7D67-FEDD-D15E-DF73FE8B40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28" b="13750"/>
          <a:stretch/>
        </p:blipFill>
        <p:spPr bwMode="auto">
          <a:xfrm>
            <a:off x="1853088" y="1724025"/>
            <a:ext cx="8485823"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5D0A584-46DD-1680-D3A2-F7E64529163F}"/>
              </a:ext>
            </a:extLst>
          </p:cNvPr>
          <p:cNvSpPr>
            <a:spLocks noGrp="1"/>
          </p:cNvSpPr>
          <p:nvPr>
            <p:ph type="sldNum" sz="quarter" idx="12"/>
          </p:nvPr>
        </p:nvSpPr>
        <p:spPr/>
        <p:txBody>
          <a:bodyPr/>
          <a:lstStyle/>
          <a:p>
            <a:fld id="{3A98EE3D-8CD1-4C3F-BD1C-C98C9596463C}" type="slidenum">
              <a:rPr lang="en-US" smtClean="0"/>
              <a:t>34</a:t>
            </a:fld>
            <a:endParaRPr lang="en-US" dirty="0"/>
          </a:p>
        </p:txBody>
      </p:sp>
    </p:spTree>
    <p:extLst>
      <p:ext uri="{BB962C8B-B14F-4D97-AF65-F5344CB8AC3E}">
        <p14:creationId xmlns:p14="http://schemas.microsoft.com/office/powerpoint/2010/main" val="3256740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7BD-D6F3-8A13-C019-06A0B475877E}"/>
              </a:ext>
            </a:extLst>
          </p:cNvPr>
          <p:cNvSpPr>
            <a:spLocks noGrp="1"/>
          </p:cNvSpPr>
          <p:nvPr>
            <p:ph type="title"/>
          </p:nvPr>
        </p:nvSpPr>
        <p:spPr>
          <a:xfrm>
            <a:off x="1097280" y="421817"/>
            <a:ext cx="10058400" cy="1369074"/>
          </a:xfrm>
        </p:spPr>
        <p:txBody>
          <a:bodyPr/>
          <a:lstStyle/>
          <a:p>
            <a:r>
              <a:rPr lang="en-IN"/>
              <a:t>DEEP LEARNING(VISION)</a:t>
            </a:r>
          </a:p>
        </p:txBody>
      </p:sp>
      <p:pic>
        <p:nvPicPr>
          <p:cNvPr id="18434" name="Picture 2" descr="Convolutional Neural Network Architecture | CNN Architecture">
            <a:extLst>
              <a:ext uri="{FF2B5EF4-FFF2-40B4-BE49-F238E27FC236}">
                <a16:creationId xmlns:a16="http://schemas.microsoft.com/office/drawing/2014/main" id="{88FBA101-2518-1732-E5F2-E7A7A95C1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888" y="1611597"/>
            <a:ext cx="8022223" cy="429418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EBBA8B2-5039-7EDE-BCD1-DDC45DB36702}"/>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3" name="TextBox 2">
            <a:extLst>
              <a:ext uri="{FF2B5EF4-FFF2-40B4-BE49-F238E27FC236}">
                <a16:creationId xmlns:a16="http://schemas.microsoft.com/office/drawing/2014/main" id="{51C3B377-5ACC-FA32-49FF-FAE7EE81096B}"/>
              </a:ext>
            </a:extLst>
          </p:cNvPr>
          <p:cNvSpPr txBox="1"/>
          <p:nvPr/>
        </p:nvSpPr>
        <p:spPr>
          <a:xfrm flipH="1">
            <a:off x="3972258" y="5721119"/>
            <a:ext cx="3997364" cy="369332"/>
          </a:xfrm>
          <a:prstGeom prst="rect">
            <a:avLst/>
          </a:prstGeom>
          <a:noFill/>
        </p:spPr>
        <p:txBody>
          <a:bodyPr wrap="square" rtlCol="0">
            <a:spAutoFit/>
          </a:bodyPr>
          <a:lstStyle/>
          <a:p>
            <a:r>
              <a:rPr lang="en-IN">
                <a:latin typeface="Comic Sans MS" panose="030F0702030302020204" pitchFamily="66" charset="0"/>
              </a:rPr>
              <a:t>Convolutional Neural Networks</a:t>
            </a:r>
          </a:p>
        </p:txBody>
      </p:sp>
    </p:spTree>
    <p:extLst>
      <p:ext uri="{BB962C8B-B14F-4D97-AF65-F5344CB8AC3E}">
        <p14:creationId xmlns:p14="http://schemas.microsoft.com/office/powerpoint/2010/main" val="1270217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7BD-D6F3-8A13-C019-06A0B475877E}"/>
              </a:ext>
            </a:extLst>
          </p:cNvPr>
          <p:cNvSpPr>
            <a:spLocks noGrp="1"/>
          </p:cNvSpPr>
          <p:nvPr>
            <p:ph type="title"/>
          </p:nvPr>
        </p:nvSpPr>
        <p:spPr>
          <a:xfrm>
            <a:off x="1097280" y="421817"/>
            <a:ext cx="10058400" cy="1369074"/>
          </a:xfrm>
        </p:spPr>
        <p:txBody>
          <a:bodyPr/>
          <a:lstStyle/>
          <a:p>
            <a:r>
              <a:rPr lang="en-IN"/>
              <a:t>DEEP LEARNING(NLP)</a:t>
            </a:r>
          </a:p>
        </p:txBody>
      </p:sp>
      <p:pic>
        <p:nvPicPr>
          <p:cNvPr id="19460" name="Picture 4" descr="NLP process">
            <a:extLst>
              <a:ext uri="{FF2B5EF4-FFF2-40B4-BE49-F238E27FC236}">
                <a16:creationId xmlns:a16="http://schemas.microsoft.com/office/drawing/2014/main" id="{D9B9C94E-E382-A8E2-874E-A1F74134A5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600"/>
          <a:stretch/>
        </p:blipFill>
        <p:spPr bwMode="auto">
          <a:xfrm>
            <a:off x="1186927" y="1541930"/>
            <a:ext cx="9174480" cy="277009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1979A5E-7FA8-7649-303C-E2A2D9C59106}"/>
              </a:ext>
            </a:extLst>
          </p:cNvPr>
          <p:cNvSpPr>
            <a:spLocks noGrp="1"/>
          </p:cNvSpPr>
          <p:nvPr>
            <p:ph type="sldNum" sz="quarter" idx="12"/>
          </p:nvPr>
        </p:nvSpPr>
        <p:spPr/>
        <p:txBody>
          <a:bodyPr/>
          <a:lstStyle/>
          <a:p>
            <a:fld id="{3A98EE3D-8CD1-4C3F-BD1C-C98C9596463C}" type="slidenum">
              <a:rPr lang="en-US" smtClean="0"/>
              <a:t>36</a:t>
            </a:fld>
            <a:endParaRPr lang="en-US" dirty="0"/>
          </a:p>
        </p:txBody>
      </p:sp>
      <p:pic>
        <p:nvPicPr>
          <p:cNvPr id="1026" name="Picture 2" descr="GitHub - roomylee/rnn-text-classification-tf: Tensorflow Implementation of Recurrent  Neural Network (Vanilla, LSTM, GRU) for Text Classification">
            <a:extLst>
              <a:ext uri="{FF2B5EF4-FFF2-40B4-BE49-F238E27FC236}">
                <a16:creationId xmlns:a16="http://schemas.microsoft.com/office/drawing/2014/main" id="{665FC660-AD0F-B242-E7D3-1C87E75B1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290" y="3948388"/>
            <a:ext cx="6988884" cy="20305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010A4B-3ED7-3302-90BC-44E61B69B41F}"/>
              </a:ext>
            </a:extLst>
          </p:cNvPr>
          <p:cNvSpPr txBox="1"/>
          <p:nvPr/>
        </p:nvSpPr>
        <p:spPr>
          <a:xfrm flipH="1">
            <a:off x="3972258" y="5885036"/>
            <a:ext cx="3997364" cy="369332"/>
          </a:xfrm>
          <a:prstGeom prst="rect">
            <a:avLst/>
          </a:prstGeom>
          <a:noFill/>
        </p:spPr>
        <p:txBody>
          <a:bodyPr wrap="square" rtlCol="0">
            <a:spAutoFit/>
          </a:bodyPr>
          <a:lstStyle/>
          <a:p>
            <a:r>
              <a:rPr lang="en-IN">
                <a:latin typeface="Comic Sans MS" panose="030F0702030302020204" pitchFamily="66" charset="0"/>
              </a:rPr>
              <a:t>Reccurent Neural Networks</a:t>
            </a:r>
          </a:p>
        </p:txBody>
      </p:sp>
    </p:spTree>
    <p:extLst>
      <p:ext uri="{BB962C8B-B14F-4D97-AF65-F5344CB8AC3E}">
        <p14:creationId xmlns:p14="http://schemas.microsoft.com/office/powerpoint/2010/main" val="144869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372B-3F83-69BD-9472-0C1D9F63B08F}"/>
              </a:ext>
            </a:extLst>
          </p:cNvPr>
          <p:cNvSpPr>
            <a:spLocks noGrp="1"/>
          </p:cNvSpPr>
          <p:nvPr>
            <p:ph type="title"/>
          </p:nvPr>
        </p:nvSpPr>
        <p:spPr>
          <a:xfrm>
            <a:off x="1097280" y="421817"/>
            <a:ext cx="10058400" cy="1017441"/>
          </a:xfrm>
        </p:spPr>
        <p:txBody>
          <a:bodyPr/>
          <a:lstStyle/>
          <a:p>
            <a:r>
              <a:rPr lang="en-IN"/>
              <a:t>Generative AI/MODELS</a:t>
            </a:r>
          </a:p>
        </p:txBody>
      </p:sp>
      <p:pic>
        <p:nvPicPr>
          <p:cNvPr id="1026" name="Picture 2" descr="Unlimited Creativity: How Generative AI is transforming the world of  innovation | Devoteam G Cloud">
            <a:extLst>
              <a:ext uri="{FF2B5EF4-FFF2-40B4-BE49-F238E27FC236}">
                <a16:creationId xmlns:a16="http://schemas.microsoft.com/office/drawing/2014/main" id="{74D41F27-439A-E20A-6AE6-40E536DDD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28" y="2255156"/>
            <a:ext cx="7080765" cy="3812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Intuitive Guide to Generative and Discriminative Models in Machine  Learning">
            <a:extLst>
              <a:ext uri="{FF2B5EF4-FFF2-40B4-BE49-F238E27FC236}">
                <a16:creationId xmlns:a16="http://schemas.microsoft.com/office/drawing/2014/main" id="{86FF05BE-04B9-0753-F9D9-CBDCF159B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00"/>
          <a:stretch/>
        </p:blipFill>
        <p:spPr bwMode="auto">
          <a:xfrm>
            <a:off x="7424739" y="1105883"/>
            <a:ext cx="4365382" cy="509315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33BFF28-AF59-62FB-B2AA-EB30F1B2A16E}"/>
              </a:ext>
            </a:extLst>
          </p:cNvPr>
          <p:cNvSpPr>
            <a:spLocks noGrp="1"/>
          </p:cNvSpPr>
          <p:nvPr>
            <p:ph type="sldNum" sz="quarter" idx="12"/>
          </p:nvPr>
        </p:nvSpPr>
        <p:spPr/>
        <p:txBody>
          <a:bodyPr/>
          <a:lstStyle/>
          <a:p>
            <a:fld id="{3A98EE3D-8CD1-4C3F-BD1C-C98C9596463C}" type="slidenum">
              <a:rPr lang="en-US" smtClean="0"/>
              <a:t>37</a:t>
            </a:fld>
            <a:endParaRPr lang="en-US" dirty="0"/>
          </a:p>
        </p:txBody>
      </p:sp>
    </p:spTree>
    <p:extLst>
      <p:ext uri="{BB962C8B-B14F-4D97-AF65-F5344CB8AC3E}">
        <p14:creationId xmlns:p14="http://schemas.microsoft.com/office/powerpoint/2010/main" val="4073752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372B-3F83-69BD-9472-0C1D9F63B08F}"/>
              </a:ext>
            </a:extLst>
          </p:cNvPr>
          <p:cNvSpPr>
            <a:spLocks noGrp="1"/>
          </p:cNvSpPr>
          <p:nvPr>
            <p:ph type="title"/>
          </p:nvPr>
        </p:nvSpPr>
        <p:spPr>
          <a:xfrm>
            <a:off x="1097280" y="421817"/>
            <a:ext cx="10058400" cy="1017441"/>
          </a:xfrm>
        </p:spPr>
        <p:txBody>
          <a:bodyPr>
            <a:normAutofit fontScale="90000"/>
          </a:bodyPr>
          <a:lstStyle/>
          <a:p>
            <a:r>
              <a:rPr lang="en-IN"/>
              <a:t>GeneRATIVE vs DISCRIMINATIVE MODELS</a:t>
            </a:r>
          </a:p>
        </p:txBody>
      </p:sp>
      <p:pic>
        <p:nvPicPr>
          <p:cNvPr id="2050" name="Picture 2" descr="Examples Of Generative And Discriminative Models">
            <a:extLst>
              <a:ext uri="{FF2B5EF4-FFF2-40B4-BE49-F238E27FC236}">
                <a16:creationId xmlns:a16="http://schemas.microsoft.com/office/drawing/2014/main" id="{A4F6620F-707D-A87F-F901-7E4B5E23A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2171700"/>
            <a:ext cx="8477250" cy="32575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EDFC7E6-116F-9E11-209E-77F381E548B7}"/>
              </a:ext>
            </a:extLst>
          </p:cNvPr>
          <p:cNvSpPr>
            <a:spLocks noGrp="1"/>
          </p:cNvSpPr>
          <p:nvPr>
            <p:ph type="sldNum" sz="quarter" idx="12"/>
          </p:nvPr>
        </p:nvSpPr>
        <p:spPr/>
        <p:txBody>
          <a:bodyPr/>
          <a:lstStyle/>
          <a:p>
            <a:fld id="{3A98EE3D-8CD1-4C3F-BD1C-C98C9596463C}" type="slidenum">
              <a:rPr lang="en-US" smtClean="0"/>
              <a:t>38</a:t>
            </a:fld>
            <a:endParaRPr lang="en-US" dirty="0"/>
          </a:p>
        </p:txBody>
      </p:sp>
    </p:spTree>
    <p:extLst>
      <p:ext uri="{BB962C8B-B14F-4D97-AF65-F5344CB8AC3E}">
        <p14:creationId xmlns:p14="http://schemas.microsoft.com/office/powerpoint/2010/main" val="1989211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372B-3F83-69BD-9472-0C1D9F63B08F}"/>
              </a:ext>
            </a:extLst>
          </p:cNvPr>
          <p:cNvSpPr>
            <a:spLocks noGrp="1"/>
          </p:cNvSpPr>
          <p:nvPr>
            <p:ph type="title"/>
          </p:nvPr>
        </p:nvSpPr>
        <p:spPr>
          <a:xfrm>
            <a:off x="1097280" y="421817"/>
            <a:ext cx="10058400" cy="1017441"/>
          </a:xfrm>
        </p:spPr>
        <p:txBody>
          <a:bodyPr>
            <a:normAutofit fontScale="90000"/>
          </a:bodyPr>
          <a:lstStyle/>
          <a:p>
            <a:r>
              <a:rPr lang="en-IN"/>
              <a:t>GeneRATIVE vs DISCRIMINATIVE MODELS</a:t>
            </a:r>
          </a:p>
        </p:txBody>
      </p:sp>
      <p:pic>
        <p:nvPicPr>
          <p:cNvPr id="3074" name="Picture 2" descr="A Comprehensive Guide to Understand and Implement Text Classification in  Python">
            <a:extLst>
              <a:ext uri="{FF2B5EF4-FFF2-40B4-BE49-F238E27FC236}">
                <a16:creationId xmlns:a16="http://schemas.microsoft.com/office/drawing/2014/main" id="{CA5FCF9B-2D87-1444-51DB-1666085F9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3162300"/>
            <a:ext cx="4391025"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651882-C6CE-0E6F-F609-D81759554C6C}"/>
              </a:ext>
            </a:extLst>
          </p:cNvPr>
          <p:cNvSpPr txBox="1"/>
          <p:nvPr/>
        </p:nvSpPr>
        <p:spPr>
          <a:xfrm>
            <a:off x="2248138" y="2457450"/>
            <a:ext cx="2435282" cy="369332"/>
          </a:xfrm>
          <a:prstGeom prst="rect">
            <a:avLst/>
          </a:prstGeom>
          <a:noFill/>
        </p:spPr>
        <p:txBody>
          <a:bodyPr wrap="none" rtlCol="0">
            <a:spAutoFit/>
          </a:bodyPr>
          <a:lstStyle/>
          <a:p>
            <a:r>
              <a:rPr lang="en-IN">
                <a:latin typeface="Comic Sans MS" panose="030F0702030302020204" pitchFamily="66" charset="0"/>
              </a:rPr>
              <a:t>Discriminative Model</a:t>
            </a:r>
          </a:p>
        </p:txBody>
      </p:sp>
      <p:pic>
        <p:nvPicPr>
          <p:cNvPr id="3076" name="Picture 4" descr="Compressing the Story: The Magic of Text Summarization | ml-articles –  Weights &amp; Biases">
            <a:extLst>
              <a:ext uri="{FF2B5EF4-FFF2-40B4-BE49-F238E27FC236}">
                <a16:creationId xmlns:a16="http://schemas.microsoft.com/office/drawing/2014/main" id="{5FCC4940-95C5-3D4B-B06E-6FA3CEA52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75" y="2866905"/>
            <a:ext cx="4981575" cy="23316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B71642-4F57-A1B9-D744-A2374037D78B}"/>
              </a:ext>
            </a:extLst>
          </p:cNvPr>
          <p:cNvSpPr txBox="1"/>
          <p:nvPr/>
        </p:nvSpPr>
        <p:spPr>
          <a:xfrm>
            <a:off x="7815500" y="2457450"/>
            <a:ext cx="2076209" cy="369332"/>
          </a:xfrm>
          <a:prstGeom prst="rect">
            <a:avLst/>
          </a:prstGeom>
          <a:noFill/>
        </p:spPr>
        <p:txBody>
          <a:bodyPr wrap="none" rtlCol="0">
            <a:spAutoFit/>
          </a:bodyPr>
          <a:lstStyle/>
          <a:p>
            <a:r>
              <a:rPr lang="en-IN">
                <a:latin typeface="Comic Sans MS" panose="030F0702030302020204" pitchFamily="66" charset="0"/>
              </a:rPr>
              <a:t>Generative Model</a:t>
            </a:r>
          </a:p>
        </p:txBody>
      </p:sp>
      <p:sp>
        <p:nvSpPr>
          <p:cNvPr id="7" name="Slide Number Placeholder 6">
            <a:extLst>
              <a:ext uri="{FF2B5EF4-FFF2-40B4-BE49-F238E27FC236}">
                <a16:creationId xmlns:a16="http://schemas.microsoft.com/office/drawing/2014/main" id="{B050D182-2837-403A-C071-53341CF98EB2}"/>
              </a:ext>
            </a:extLst>
          </p:cNvPr>
          <p:cNvSpPr>
            <a:spLocks noGrp="1"/>
          </p:cNvSpPr>
          <p:nvPr>
            <p:ph type="sldNum" sz="quarter" idx="12"/>
          </p:nvPr>
        </p:nvSpPr>
        <p:spPr/>
        <p:txBody>
          <a:bodyPr/>
          <a:lstStyle/>
          <a:p>
            <a:fld id="{3A98EE3D-8CD1-4C3F-BD1C-C98C9596463C}" type="slidenum">
              <a:rPr lang="en-US" smtClean="0"/>
              <a:t>39</a:t>
            </a:fld>
            <a:endParaRPr lang="en-US" dirty="0"/>
          </a:p>
        </p:txBody>
      </p:sp>
    </p:spTree>
    <p:extLst>
      <p:ext uri="{BB962C8B-B14F-4D97-AF65-F5344CB8AC3E}">
        <p14:creationId xmlns:p14="http://schemas.microsoft.com/office/powerpoint/2010/main" val="124583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Computer Systems</a:t>
            </a:r>
          </a:p>
        </p:txBody>
      </p:sp>
      <p:pic>
        <p:nvPicPr>
          <p:cNvPr id="1034" name="Picture 10" descr="$5 Microcontrollers: Arduino, Raspberry Pi Zero, Or NodeM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947" y="3958948"/>
            <a:ext cx="2798062" cy="18624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ple Mac Desktop Computer, Memory Size (RAM): 12 GB, Rs 15000 /unit | ID:  179628780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3653" y="4108230"/>
            <a:ext cx="1895646" cy="18956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uster Computing - cloudc&amp;clusterc"/>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9922808" y="4032730"/>
            <a:ext cx="1478359" cy="19711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97280" y="2006758"/>
            <a:ext cx="5558893" cy="175432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dirty="0"/>
              <a:t>An electronics device </a:t>
            </a:r>
          </a:p>
          <a:p>
            <a:pPr marL="285750" indent="-285750">
              <a:lnSpc>
                <a:spcPct val="200000"/>
              </a:lnSpc>
              <a:buFont typeface="Arial" panose="020B0604020202020204" pitchFamily="34" charset="0"/>
              <a:buChar char="•"/>
            </a:pPr>
            <a:r>
              <a:rPr lang="en-IN" dirty="0"/>
              <a:t>Capable of storing and processing data</a:t>
            </a:r>
          </a:p>
          <a:p>
            <a:pPr marL="285750" indent="-285750">
              <a:lnSpc>
                <a:spcPct val="200000"/>
              </a:lnSpc>
              <a:buFont typeface="Arial" panose="020B0604020202020204" pitchFamily="34" charset="0"/>
              <a:buChar char="•"/>
            </a:pPr>
            <a:r>
              <a:rPr lang="en-IN" dirty="0"/>
              <a:t>Can be used for controlling other devices </a:t>
            </a:r>
          </a:p>
        </p:txBody>
      </p:sp>
      <p:sp>
        <p:nvSpPr>
          <p:cNvPr id="9" name="Explosion 1 8"/>
          <p:cNvSpPr/>
          <p:nvPr/>
        </p:nvSpPr>
        <p:spPr>
          <a:xfrm>
            <a:off x="6385118" y="1123522"/>
            <a:ext cx="4199650" cy="298470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One which do computing </a:t>
            </a:r>
          </a:p>
        </p:txBody>
      </p:sp>
    </p:spTree>
    <p:extLst>
      <p:ext uri="{BB962C8B-B14F-4D97-AF65-F5344CB8AC3E}">
        <p14:creationId xmlns:p14="http://schemas.microsoft.com/office/powerpoint/2010/main" val="227454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372B-3F83-69BD-9472-0C1D9F63B08F}"/>
              </a:ext>
            </a:extLst>
          </p:cNvPr>
          <p:cNvSpPr>
            <a:spLocks noGrp="1"/>
          </p:cNvSpPr>
          <p:nvPr>
            <p:ph type="title"/>
          </p:nvPr>
        </p:nvSpPr>
        <p:spPr>
          <a:xfrm>
            <a:off x="1097280" y="421817"/>
            <a:ext cx="10058400" cy="1017441"/>
          </a:xfrm>
        </p:spPr>
        <p:txBody>
          <a:bodyPr>
            <a:normAutofit fontScale="90000"/>
          </a:bodyPr>
          <a:lstStyle/>
          <a:p>
            <a:r>
              <a:rPr lang="en-IN"/>
              <a:t>GeneRATIVE vs DISCRIMINATIVE MODELS</a:t>
            </a:r>
          </a:p>
        </p:txBody>
      </p:sp>
      <p:pic>
        <p:nvPicPr>
          <p:cNvPr id="16386" name="Picture 2">
            <a:extLst>
              <a:ext uri="{FF2B5EF4-FFF2-40B4-BE49-F238E27FC236}">
                <a16:creationId xmlns:a16="http://schemas.microsoft.com/office/drawing/2014/main" id="{B4065279-BB47-0849-9E7F-2A1F70269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544033"/>
            <a:ext cx="6791325" cy="2399317"/>
          </a:xfrm>
          <a:prstGeom prst="rect">
            <a:avLst/>
          </a:prstGeom>
          <a:noFill/>
          <a:ln>
            <a:solidFill>
              <a:srgbClr val="282828"/>
            </a:solidFill>
          </a:ln>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D31D9F82-BC7C-C751-C171-80E96876F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67" y="4249767"/>
            <a:ext cx="6791325" cy="2186416"/>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8321411-C133-0100-FF29-2EB72CC0343B}"/>
              </a:ext>
            </a:extLst>
          </p:cNvPr>
          <p:cNvSpPr>
            <a:spLocks noGrp="1"/>
          </p:cNvSpPr>
          <p:nvPr>
            <p:ph type="sldNum" sz="quarter" idx="12"/>
          </p:nvPr>
        </p:nvSpPr>
        <p:spPr/>
        <p:txBody>
          <a:bodyPr/>
          <a:lstStyle/>
          <a:p>
            <a:fld id="{3A98EE3D-8CD1-4C3F-BD1C-C98C9596463C}" type="slidenum">
              <a:rPr lang="en-US" smtClean="0"/>
              <a:t>40</a:t>
            </a:fld>
            <a:endParaRPr lang="en-US" dirty="0"/>
          </a:p>
        </p:txBody>
      </p:sp>
    </p:spTree>
    <p:extLst>
      <p:ext uri="{BB962C8B-B14F-4D97-AF65-F5344CB8AC3E}">
        <p14:creationId xmlns:p14="http://schemas.microsoft.com/office/powerpoint/2010/main" val="2608281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B354F-BE88-AC5B-EFD0-737307108E06}"/>
              </a:ext>
            </a:extLst>
          </p:cNvPr>
          <p:cNvSpPr>
            <a:spLocks noGrp="1"/>
          </p:cNvSpPr>
          <p:nvPr>
            <p:ph type="title"/>
          </p:nvPr>
        </p:nvSpPr>
        <p:spPr>
          <a:xfrm>
            <a:off x="2647951" y="2563583"/>
            <a:ext cx="7981949" cy="1730834"/>
          </a:xfrm>
        </p:spPr>
        <p:txBody>
          <a:bodyPr>
            <a:normAutofit/>
          </a:bodyPr>
          <a:lstStyle/>
          <a:p>
            <a:r>
              <a:rPr lang="en-IN"/>
              <a:t>HOW GENERATIVE MODELS WORKS?</a:t>
            </a:r>
          </a:p>
        </p:txBody>
      </p:sp>
      <p:sp>
        <p:nvSpPr>
          <p:cNvPr id="5" name="Slide Number Placeholder 4">
            <a:extLst>
              <a:ext uri="{FF2B5EF4-FFF2-40B4-BE49-F238E27FC236}">
                <a16:creationId xmlns:a16="http://schemas.microsoft.com/office/drawing/2014/main" id="{95D1D249-FB6E-EAE2-4FFE-9A518EEA601B}"/>
              </a:ext>
            </a:extLst>
          </p:cNvPr>
          <p:cNvSpPr>
            <a:spLocks noGrp="1"/>
          </p:cNvSpPr>
          <p:nvPr>
            <p:ph type="sldNum" sz="quarter" idx="12"/>
          </p:nvPr>
        </p:nvSpPr>
        <p:spPr/>
        <p:txBody>
          <a:bodyPr/>
          <a:lstStyle/>
          <a:p>
            <a:fld id="{3A98EE3D-8CD1-4C3F-BD1C-C98C9596463C}" type="slidenum">
              <a:rPr lang="en-US" smtClean="0"/>
              <a:t>41</a:t>
            </a:fld>
            <a:endParaRPr lang="en-US" dirty="0"/>
          </a:p>
        </p:txBody>
      </p:sp>
    </p:spTree>
    <p:extLst>
      <p:ext uri="{BB962C8B-B14F-4D97-AF65-F5344CB8AC3E}">
        <p14:creationId xmlns:p14="http://schemas.microsoft.com/office/powerpoint/2010/main" val="2137055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7C18-4845-C2F1-3BB2-72012C4207DB}"/>
              </a:ext>
            </a:extLst>
          </p:cNvPr>
          <p:cNvSpPr>
            <a:spLocks noGrp="1"/>
          </p:cNvSpPr>
          <p:nvPr>
            <p:ph type="title"/>
          </p:nvPr>
        </p:nvSpPr>
        <p:spPr/>
        <p:txBody>
          <a:bodyPr/>
          <a:lstStyle/>
          <a:p>
            <a:r>
              <a:rPr lang="en-IN"/>
              <a:t>ENCODER-DECODER </a:t>
            </a:r>
          </a:p>
        </p:txBody>
      </p:sp>
      <p:pic>
        <p:nvPicPr>
          <p:cNvPr id="4100" name="Picture 4" descr="tensorflow - Understanding Seq2Seq model - Stack Overflow">
            <a:extLst>
              <a:ext uri="{FF2B5EF4-FFF2-40B4-BE49-F238E27FC236}">
                <a16:creationId xmlns:a16="http://schemas.microsoft.com/office/drawing/2014/main" id="{DCD6583E-3BB3-DF2F-BD40-50A7F4E32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3706768"/>
            <a:ext cx="9105900" cy="27400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NNs in Computer Vision">
            <a:extLst>
              <a:ext uri="{FF2B5EF4-FFF2-40B4-BE49-F238E27FC236}">
                <a16:creationId xmlns:a16="http://schemas.microsoft.com/office/drawing/2014/main" id="{0B942FBD-03E0-14DA-CDB1-4AA913B0E9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98" b="24924"/>
          <a:stretch/>
        </p:blipFill>
        <p:spPr bwMode="auto">
          <a:xfrm>
            <a:off x="2209800" y="1562100"/>
            <a:ext cx="7620000"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EC0A59A-7D1E-1854-96B8-1924AD6EF5C2}"/>
              </a:ext>
            </a:extLst>
          </p:cNvPr>
          <p:cNvSpPr>
            <a:spLocks noGrp="1"/>
          </p:cNvSpPr>
          <p:nvPr>
            <p:ph type="sldNum" sz="quarter" idx="12"/>
          </p:nvPr>
        </p:nvSpPr>
        <p:spPr/>
        <p:txBody>
          <a:bodyPr/>
          <a:lstStyle/>
          <a:p>
            <a:fld id="{3A98EE3D-8CD1-4C3F-BD1C-C98C9596463C}" type="slidenum">
              <a:rPr lang="en-US" smtClean="0"/>
              <a:t>42</a:t>
            </a:fld>
            <a:endParaRPr lang="en-US" dirty="0"/>
          </a:p>
        </p:txBody>
      </p:sp>
    </p:spTree>
    <p:extLst>
      <p:ext uri="{BB962C8B-B14F-4D97-AF65-F5344CB8AC3E}">
        <p14:creationId xmlns:p14="http://schemas.microsoft.com/office/powerpoint/2010/main" val="2316711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7C18-4845-C2F1-3BB2-72012C4207DB}"/>
              </a:ext>
            </a:extLst>
          </p:cNvPr>
          <p:cNvSpPr>
            <a:spLocks noGrp="1"/>
          </p:cNvSpPr>
          <p:nvPr>
            <p:ph type="title"/>
          </p:nvPr>
        </p:nvSpPr>
        <p:spPr/>
        <p:txBody>
          <a:bodyPr/>
          <a:lstStyle/>
          <a:p>
            <a:r>
              <a:rPr lang="en-IN"/>
              <a:t>ENCODER-DECODER(VISION) </a:t>
            </a:r>
          </a:p>
        </p:txBody>
      </p:sp>
      <p:pic>
        <p:nvPicPr>
          <p:cNvPr id="3" name="Picture 2" descr="A review on 2D instance segmentation based on deep neural networks -  ScienceDirect">
            <a:extLst>
              <a:ext uri="{FF2B5EF4-FFF2-40B4-BE49-F238E27FC236}">
                <a16:creationId xmlns:a16="http://schemas.microsoft.com/office/drawing/2014/main" id="{1282054F-AF29-0CEA-8DD0-1492578A1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633348"/>
            <a:ext cx="4595813" cy="289889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ow to apply Deep learning to Image Denoising - TechBullion">
            <a:extLst>
              <a:ext uri="{FF2B5EF4-FFF2-40B4-BE49-F238E27FC236}">
                <a16:creationId xmlns:a16="http://schemas.microsoft.com/office/drawing/2014/main" id="{FEEA4BB3-F7F5-3CAE-D4DD-9160291A3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591" y="1590725"/>
            <a:ext cx="5222838" cy="26529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41F5AA-6B0C-905E-1596-451D5CFD261C}"/>
              </a:ext>
            </a:extLst>
          </p:cNvPr>
          <p:cNvPicPr>
            <a:picLocks noChangeAspect="1"/>
          </p:cNvPicPr>
          <p:nvPr/>
        </p:nvPicPr>
        <p:blipFill>
          <a:blip r:embed="rId4"/>
          <a:stretch>
            <a:fillRect/>
          </a:stretch>
        </p:blipFill>
        <p:spPr>
          <a:xfrm>
            <a:off x="711830" y="4843289"/>
            <a:ext cx="3650620" cy="1800973"/>
          </a:xfrm>
          <a:prstGeom prst="rect">
            <a:avLst/>
          </a:prstGeom>
        </p:spPr>
      </p:pic>
      <p:pic>
        <p:nvPicPr>
          <p:cNvPr id="5126" name="Picture 6" descr="Image colorization - Deep Learning By Example [Book]">
            <a:extLst>
              <a:ext uri="{FF2B5EF4-FFF2-40B4-BE49-F238E27FC236}">
                <a16:creationId xmlns:a16="http://schemas.microsoft.com/office/drawing/2014/main" id="{969A7BB1-D34E-4978-D525-558B6C5C5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683973"/>
            <a:ext cx="7048500" cy="183646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9AFF2315-A014-BF10-BD90-6CBE9F6B9086}"/>
              </a:ext>
            </a:extLst>
          </p:cNvPr>
          <p:cNvSpPr>
            <a:spLocks noGrp="1"/>
          </p:cNvSpPr>
          <p:nvPr>
            <p:ph type="sldNum" sz="quarter" idx="12"/>
          </p:nvPr>
        </p:nvSpPr>
        <p:spPr/>
        <p:txBody>
          <a:bodyPr/>
          <a:lstStyle/>
          <a:p>
            <a:fld id="{3A98EE3D-8CD1-4C3F-BD1C-C98C9596463C}" type="slidenum">
              <a:rPr lang="en-US" smtClean="0"/>
              <a:t>43</a:t>
            </a:fld>
            <a:endParaRPr lang="en-US" dirty="0"/>
          </a:p>
        </p:txBody>
      </p:sp>
    </p:spTree>
    <p:extLst>
      <p:ext uri="{BB962C8B-B14F-4D97-AF65-F5344CB8AC3E}">
        <p14:creationId xmlns:p14="http://schemas.microsoft.com/office/powerpoint/2010/main" val="924944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7C18-4845-C2F1-3BB2-72012C4207DB}"/>
              </a:ext>
            </a:extLst>
          </p:cNvPr>
          <p:cNvSpPr>
            <a:spLocks noGrp="1"/>
          </p:cNvSpPr>
          <p:nvPr>
            <p:ph type="title"/>
          </p:nvPr>
        </p:nvSpPr>
        <p:spPr/>
        <p:txBody>
          <a:bodyPr/>
          <a:lstStyle/>
          <a:p>
            <a:r>
              <a:rPr lang="en-IN"/>
              <a:t>ENCODER-DECODER(TEXT) </a:t>
            </a:r>
          </a:p>
        </p:txBody>
      </p:sp>
      <p:pic>
        <p:nvPicPr>
          <p:cNvPr id="6146" name="Picture 2" descr="Seq2Seq Model | Understand Seq2Seq Model Architecture">
            <a:extLst>
              <a:ext uri="{FF2B5EF4-FFF2-40B4-BE49-F238E27FC236}">
                <a16:creationId xmlns:a16="http://schemas.microsoft.com/office/drawing/2014/main" id="{A5AC8213-599A-94ED-C345-7E110BF5C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887" y="1624013"/>
            <a:ext cx="6372225"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4BB2C78-8D58-8421-E8D8-F72F35F2A3D1}"/>
              </a:ext>
            </a:extLst>
          </p:cNvPr>
          <p:cNvSpPr>
            <a:spLocks noGrp="1"/>
          </p:cNvSpPr>
          <p:nvPr>
            <p:ph type="sldNum" sz="quarter" idx="12"/>
          </p:nvPr>
        </p:nvSpPr>
        <p:spPr/>
        <p:txBody>
          <a:bodyPr/>
          <a:lstStyle/>
          <a:p>
            <a:fld id="{3A98EE3D-8CD1-4C3F-BD1C-C98C9596463C}" type="slidenum">
              <a:rPr lang="en-US" smtClean="0"/>
              <a:t>44</a:t>
            </a:fld>
            <a:endParaRPr lang="en-US" dirty="0"/>
          </a:p>
        </p:txBody>
      </p:sp>
    </p:spTree>
    <p:extLst>
      <p:ext uri="{BB962C8B-B14F-4D97-AF65-F5344CB8AC3E}">
        <p14:creationId xmlns:p14="http://schemas.microsoft.com/office/powerpoint/2010/main" val="2717698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7C18-4845-C2F1-3BB2-72012C4207DB}"/>
              </a:ext>
            </a:extLst>
          </p:cNvPr>
          <p:cNvSpPr>
            <a:spLocks noGrp="1"/>
          </p:cNvSpPr>
          <p:nvPr>
            <p:ph type="title"/>
          </p:nvPr>
        </p:nvSpPr>
        <p:spPr/>
        <p:txBody>
          <a:bodyPr/>
          <a:lstStyle/>
          <a:p>
            <a:r>
              <a:rPr lang="en-IN"/>
              <a:t>ENCODER-DECODER(TEXT-VISION) </a:t>
            </a:r>
          </a:p>
        </p:txBody>
      </p:sp>
      <p:pic>
        <p:nvPicPr>
          <p:cNvPr id="3" name="Picture 2" descr="Image and Video Captioning Using Deep Architectures | SpringerLink">
            <a:extLst>
              <a:ext uri="{FF2B5EF4-FFF2-40B4-BE49-F238E27FC236}">
                <a16:creationId xmlns:a16="http://schemas.microsoft.com/office/drawing/2014/main" id="{CE513FF4-2BF5-5C50-D4EF-C47E50B0F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877" y="1925621"/>
            <a:ext cx="4458966" cy="18747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VQA: Visual Question Answering">
            <a:extLst>
              <a:ext uri="{FF2B5EF4-FFF2-40B4-BE49-F238E27FC236}">
                <a16:creationId xmlns:a16="http://schemas.microsoft.com/office/drawing/2014/main" id="{4BA56F5E-4083-F86C-3C6D-87686DA45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257" y="3800340"/>
            <a:ext cx="3870325" cy="21770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5F50F1-DBAA-C701-A323-3E7A9A515F6E}"/>
              </a:ext>
            </a:extLst>
          </p:cNvPr>
          <p:cNvSpPr txBox="1"/>
          <p:nvPr/>
        </p:nvSpPr>
        <p:spPr>
          <a:xfrm>
            <a:off x="6948608" y="5942754"/>
            <a:ext cx="4683716" cy="369332"/>
          </a:xfrm>
          <a:prstGeom prst="rect">
            <a:avLst/>
          </a:prstGeom>
          <a:noFill/>
        </p:spPr>
        <p:txBody>
          <a:bodyPr wrap="square" rtlCol="0">
            <a:spAutoFit/>
          </a:bodyPr>
          <a:lstStyle/>
          <a:p>
            <a:r>
              <a:rPr lang="en-IN" b="1">
                <a:solidFill>
                  <a:schemeClr val="tx1">
                    <a:lumMod val="75000"/>
                  </a:schemeClr>
                </a:solidFill>
                <a:latin typeface="Comic Sans MS" panose="030F0702030302020204" pitchFamily="66" charset="0"/>
              </a:rPr>
              <a:t>VISUAL QUESTION ANSWERING</a:t>
            </a:r>
          </a:p>
        </p:txBody>
      </p:sp>
      <p:sp>
        <p:nvSpPr>
          <p:cNvPr id="6" name="TextBox 5">
            <a:extLst>
              <a:ext uri="{FF2B5EF4-FFF2-40B4-BE49-F238E27FC236}">
                <a16:creationId xmlns:a16="http://schemas.microsoft.com/office/drawing/2014/main" id="{92B5C677-2C63-F3F1-C96F-CDF401B983BD}"/>
              </a:ext>
            </a:extLst>
          </p:cNvPr>
          <p:cNvSpPr txBox="1"/>
          <p:nvPr/>
        </p:nvSpPr>
        <p:spPr>
          <a:xfrm>
            <a:off x="3331409" y="1556289"/>
            <a:ext cx="3150474" cy="369332"/>
          </a:xfrm>
          <a:prstGeom prst="rect">
            <a:avLst/>
          </a:prstGeom>
          <a:noFill/>
        </p:spPr>
        <p:txBody>
          <a:bodyPr wrap="square" rtlCol="0">
            <a:spAutoFit/>
          </a:bodyPr>
          <a:lstStyle/>
          <a:p>
            <a:r>
              <a:rPr lang="en-IN" b="1">
                <a:solidFill>
                  <a:schemeClr val="tx1">
                    <a:lumMod val="75000"/>
                  </a:schemeClr>
                </a:solidFill>
                <a:latin typeface="Comic Sans MS" panose="030F0702030302020204" pitchFamily="66" charset="0"/>
              </a:rPr>
              <a:t>IMAGE CAPTIONING</a:t>
            </a:r>
          </a:p>
        </p:txBody>
      </p:sp>
      <p:pic>
        <p:nvPicPr>
          <p:cNvPr id="7170" name="Picture 2" descr="Automatic Image Captioning Using Deep Learning">
            <a:extLst>
              <a:ext uri="{FF2B5EF4-FFF2-40B4-BE49-F238E27FC236}">
                <a16:creationId xmlns:a16="http://schemas.microsoft.com/office/drawing/2014/main" id="{ABD6815C-E94F-D0ED-2A4D-71C9AF7378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669" y="1556760"/>
            <a:ext cx="4321492" cy="20351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anilla VQA. An introduction to Visual Question… | by Aniruddha Kembhavi |  AI2 Blog">
            <a:extLst>
              <a:ext uri="{FF2B5EF4-FFF2-40B4-BE49-F238E27FC236}">
                <a16:creationId xmlns:a16="http://schemas.microsoft.com/office/drawing/2014/main" id="{46253477-D933-C538-464E-7B2E230DD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863126"/>
            <a:ext cx="6034208" cy="230506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8D7E22A8-6488-6EC3-DD8F-FFBCFFFC4742}"/>
              </a:ext>
            </a:extLst>
          </p:cNvPr>
          <p:cNvSpPr>
            <a:spLocks noGrp="1"/>
          </p:cNvSpPr>
          <p:nvPr>
            <p:ph type="sldNum" sz="quarter" idx="12"/>
          </p:nvPr>
        </p:nvSpPr>
        <p:spPr/>
        <p:txBody>
          <a:bodyPr/>
          <a:lstStyle/>
          <a:p>
            <a:fld id="{3A98EE3D-8CD1-4C3F-BD1C-C98C9596463C}" type="slidenum">
              <a:rPr lang="en-US" smtClean="0"/>
              <a:t>45</a:t>
            </a:fld>
            <a:endParaRPr lang="en-US" dirty="0"/>
          </a:p>
        </p:txBody>
      </p:sp>
    </p:spTree>
    <p:extLst>
      <p:ext uri="{BB962C8B-B14F-4D97-AF65-F5344CB8AC3E}">
        <p14:creationId xmlns:p14="http://schemas.microsoft.com/office/powerpoint/2010/main" val="324564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7C18-4845-C2F1-3BB2-72012C4207DB}"/>
              </a:ext>
            </a:extLst>
          </p:cNvPr>
          <p:cNvSpPr>
            <a:spLocks noGrp="1"/>
          </p:cNvSpPr>
          <p:nvPr>
            <p:ph type="title"/>
          </p:nvPr>
        </p:nvSpPr>
        <p:spPr/>
        <p:txBody>
          <a:bodyPr/>
          <a:lstStyle/>
          <a:p>
            <a:r>
              <a:rPr lang="en-IN"/>
              <a:t>GENERATIVE ADVESERIAL NETWORKS(GANs) </a:t>
            </a:r>
          </a:p>
        </p:txBody>
      </p:sp>
      <p:pic>
        <p:nvPicPr>
          <p:cNvPr id="4" name="Picture 2" descr="AI deepfake video casts Mohanlal, Mammootty, Fahadh in iconic Godfather  scene - IMDb">
            <a:extLst>
              <a:ext uri="{FF2B5EF4-FFF2-40B4-BE49-F238E27FC236}">
                <a16:creationId xmlns:a16="http://schemas.microsoft.com/office/drawing/2014/main" id="{633F1CC5-FBFD-6917-DBD7-F3C064F90B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 y="4395843"/>
            <a:ext cx="2815045" cy="15820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to-Image Translation with Conditional Adversarial Networks">
            <a:extLst>
              <a:ext uri="{FF2B5EF4-FFF2-40B4-BE49-F238E27FC236}">
                <a16:creationId xmlns:a16="http://schemas.microsoft.com/office/drawing/2014/main" id="{6F6AE4E7-4CD0-6741-AB13-02C8D6C1A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428" y="3989076"/>
            <a:ext cx="6596920" cy="24303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ow DALL-E 2 Actually Works">
            <a:extLst>
              <a:ext uri="{FF2B5EF4-FFF2-40B4-BE49-F238E27FC236}">
                <a16:creationId xmlns:a16="http://schemas.microsoft.com/office/drawing/2014/main" id="{0726DCB7-A4B6-4F72-ABC6-673C12EBC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2958" y="1790891"/>
            <a:ext cx="4659649" cy="143915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The architecture of vanilla GANs. | Download Scientific Diagram">
            <a:extLst>
              <a:ext uri="{FF2B5EF4-FFF2-40B4-BE49-F238E27FC236}">
                <a16:creationId xmlns:a16="http://schemas.microsoft.com/office/drawing/2014/main" id="{C5B0339B-CCBE-114A-0788-955BF0125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320" y="1619612"/>
            <a:ext cx="5428690" cy="23694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FCF269B5-D2C9-6ADE-D3FC-482E8E0FB55A}"/>
              </a:ext>
            </a:extLst>
          </p:cNvPr>
          <p:cNvSpPr>
            <a:spLocks noGrp="1"/>
          </p:cNvSpPr>
          <p:nvPr>
            <p:ph type="sldNum" sz="quarter" idx="12"/>
          </p:nvPr>
        </p:nvSpPr>
        <p:spPr/>
        <p:txBody>
          <a:bodyPr/>
          <a:lstStyle/>
          <a:p>
            <a:fld id="{3A98EE3D-8CD1-4C3F-BD1C-C98C9596463C}" type="slidenum">
              <a:rPr lang="en-US" smtClean="0"/>
              <a:t>46</a:t>
            </a:fld>
            <a:endParaRPr lang="en-US" dirty="0"/>
          </a:p>
        </p:txBody>
      </p:sp>
    </p:spTree>
    <p:extLst>
      <p:ext uri="{BB962C8B-B14F-4D97-AF65-F5344CB8AC3E}">
        <p14:creationId xmlns:p14="http://schemas.microsoft.com/office/powerpoint/2010/main" val="3875469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9B28-C7C1-ABDE-D270-DB30C6BF3131}"/>
              </a:ext>
            </a:extLst>
          </p:cNvPr>
          <p:cNvSpPr>
            <a:spLocks noGrp="1"/>
          </p:cNvSpPr>
          <p:nvPr>
            <p:ph type="title"/>
          </p:nvPr>
        </p:nvSpPr>
        <p:spPr/>
        <p:txBody>
          <a:bodyPr/>
          <a:lstStyle/>
          <a:p>
            <a:r>
              <a:rPr lang="en-IN"/>
              <a:t>The SECRET : Transformer</a:t>
            </a:r>
          </a:p>
        </p:txBody>
      </p:sp>
      <p:pic>
        <p:nvPicPr>
          <p:cNvPr id="1026" name="Picture 2" descr="Intro to Transformer Architecture">
            <a:extLst>
              <a:ext uri="{FF2B5EF4-FFF2-40B4-BE49-F238E27FC236}">
                <a16:creationId xmlns:a16="http://schemas.microsoft.com/office/drawing/2014/main" id="{CA280289-5982-59AF-E697-A67BCAAF93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35" t="7348" r="10123" b="1982"/>
          <a:stretch/>
        </p:blipFill>
        <p:spPr bwMode="auto">
          <a:xfrm>
            <a:off x="833715" y="3541060"/>
            <a:ext cx="5118849" cy="298321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ttention Is All You Need” — Understanding the Revolutionary Transformer  Architecture | by Mohd Saqib | Medium">
            <a:extLst>
              <a:ext uri="{FF2B5EF4-FFF2-40B4-BE49-F238E27FC236}">
                <a16:creationId xmlns:a16="http://schemas.microsoft.com/office/drawing/2014/main" id="{A1157584-CC91-9048-3BFB-7978492B58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846" r="47277" b="29984"/>
          <a:stretch/>
        </p:blipFill>
        <p:spPr bwMode="auto">
          <a:xfrm>
            <a:off x="1746437" y="1790891"/>
            <a:ext cx="4017870" cy="162261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aper in Two minutes: Attention Is All You Need | Packt Hub">
            <a:extLst>
              <a:ext uri="{FF2B5EF4-FFF2-40B4-BE49-F238E27FC236}">
                <a16:creationId xmlns:a16="http://schemas.microsoft.com/office/drawing/2014/main" id="{8934D484-897D-9FE5-11E4-22C4821D2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464" y="1378523"/>
            <a:ext cx="3801237" cy="506831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8DE3BBE-402C-3949-E010-273CBDDAFCC1}"/>
              </a:ext>
            </a:extLst>
          </p:cNvPr>
          <p:cNvSpPr>
            <a:spLocks noGrp="1"/>
          </p:cNvSpPr>
          <p:nvPr>
            <p:ph type="sldNum" sz="quarter" idx="12"/>
          </p:nvPr>
        </p:nvSpPr>
        <p:spPr/>
        <p:txBody>
          <a:bodyPr/>
          <a:lstStyle/>
          <a:p>
            <a:fld id="{3A98EE3D-8CD1-4C3F-BD1C-C98C9596463C}" type="slidenum">
              <a:rPr lang="en-US" smtClean="0"/>
              <a:t>47</a:t>
            </a:fld>
            <a:endParaRPr lang="en-US" dirty="0"/>
          </a:p>
        </p:txBody>
      </p:sp>
    </p:spTree>
    <p:extLst>
      <p:ext uri="{BB962C8B-B14F-4D97-AF65-F5344CB8AC3E}">
        <p14:creationId xmlns:p14="http://schemas.microsoft.com/office/powerpoint/2010/main" val="3258580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9B28-C7C1-ABDE-D270-DB30C6BF3131}"/>
              </a:ext>
            </a:extLst>
          </p:cNvPr>
          <p:cNvSpPr>
            <a:spLocks noGrp="1"/>
          </p:cNvSpPr>
          <p:nvPr>
            <p:ph type="title"/>
          </p:nvPr>
        </p:nvSpPr>
        <p:spPr/>
        <p:txBody>
          <a:bodyPr/>
          <a:lstStyle/>
          <a:p>
            <a:r>
              <a:rPr lang="en-IN"/>
              <a:t>The SECRET : Transformer</a:t>
            </a:r>
          </a:p>
        </p:txBody>
      </p:sp>
      <p:pic>
        <p:nvPicPr>
          <p:cNvPr id="10242" name="Picture 2" descr="Vision Transformers | Nakshatra Singh | Analytics Vidhya">
            <a:extLst>
              <a:ext uri="{FF2B5EF4-FFF2-40B4-BE49-F238E27FC236}">
                <a16:creationId xmlns:a16="http://schemas.microsoft.com/office/drawing/2014/main" id="{DC55B5C8-DC12-41F8-5AA7-88ABA2BBE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42" y="1568263"/>
            <a:ext cx="9286875" cy="486792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1056F3F-BF9A-4438-261E-2A955EC95AE6}"/>
              </a:ext>
            </a:extLst>
          </p:cNvPr>
          <p:cNvSpPr>
            <a:spLocks noGrp="1"/>
          </p:cNvSpPr>
          <p:nvPr>
            <p:ph type="sldNum" sz="quarter" idx="12"/>
          </p:nvPr>
        </p:nvSpPr>
        <p:spPr/>
        <p:txBody>
          <a:bodyPr/>
          <a:lstStyle/>
          <a:p>
            <a:fld id="{3A98EE3D-8CD1-4C3F-BD1C-C98C9596463C}" type="slidenum">
              <a:rPr lang="en-US" smtClean="0"/>
              <a:t>48</a:t>
            </a:fld>
            <a:endParaRPr lang="en-US" dirty="0"/>
          </a:p>
        </p:txBody>
      </p:sp>
    </p:spTree>
    <p:extLst>
      <p:ext uri="{BB962C8B-B14F-4D97-AF65-F5344CB8AC3E}">
        <p14:creationId xmlns:p14="http://schemas.microsoft.com/office/powerpoint/2010/main" val="1035720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9B28-C7C1-ABDE-D270-DB30C6BF3131}"/>
              </a:ext>
            </a:extLst>
          </p:cNvPr>
          <p:cNvSpPr>
            <a:spLocks noGrp="1"/>
          </p:cNvSpPr>
          <p:nvPr>
            <p:ph type="title"/>
          </p:nvPr>
        </p:nvSpPr>
        <p:spPr/>
        <p:txBody>
          <a:bodyPr/>
          <a:lstStyle/>
          <a:p>
            <a:r>
              <a:rPr lang="en-IN"/>
              <a:t>Transformer to GPT(AN LLM)</a:t>
            </a:r>
          </a:p>
        </p:txBody>
      </p:sp>
      <p:sp>
        <p:nvSpPr>
          <p:cNvPr id="4" name="TextBox 3">
            <a:extLst>
              <a:ext uri="{FF2B5EF4-FFF2-40B4-BE49-F238E27FC236}">
                <a16:creationId xmlns:a16="http://schemas.microsoft.com/office/drawing/2014/main" id="{A4361910-F19E-274A-D859-CA3166DF157A}"/>
              </a:ext>
            </a:extLst>
          </p:cNvPr>
          <p:cNvSpPr txBox="1"/>
          <p:nvPr/>
        </p:nvSpPr>
        <p:spPr>
          <a:xfrm>
            <a:off x="1066800" y="1711369"/>
            <a:ext cx="5029200" cy="369332"/>
          </a:xfrm>
          <a:prstGeom prst="rect">
            <a:avLst/>
          </a:prstGeom>
          <a:noFill/>
        </p:spPr>
        <p:txBody>
          <a:bodyPr wrap="square">
            <a:spAutoFit/>
          </a:bodyPr>
          <a:lstStyle/>
          <a:p>
            <a:r>
              <a:rPr lang="en-IN" b="1">
                <a:latin typeface="Comic Sans MS" panose="030F0702030302020204" pitchFamily="66" charset="0"/>
              </a:rPr>
              <a:t>Generative Pretrained Model(GPT)</a:t>
            </a:r>
          </a:p>
        </p:txBody>
      </p:sp>
      <p:sp>
        <p:nvSpPr>
          <p:cNvPr id="6" name="TextBox 5">
            <a:extLst>
              <a:ext uri="{FF2B5EF4-FFF2-40B4-BE49-F238E27FC236}">
                <a16:creationId xmlns:a16="http://schemas.microsoft.com/office/drawing/2014/main" id="{AFCB1F98-D8AE-56CB-04A2-3F445987DFB5}"/>
              </a:ext>
            </a:extLst>
          </p:cNvPr>
          <p:cNvSpPr txBox="1"/>
          <p:nvPr/>
        </p:nvSpPr>
        <p:spPr>
          <a:xfrm>
            <a:off x="1082040" y="2214397"/>
            <a:ext cx="4921624" cy="2955104"/>
          </a:xfrm>
          <a:prstGeom prst="rect">
            <a:avLst/>
          </a:prstGeom>
          <a:noFill/>
        </p:spPr>
        <p:txBody>
          <a:bodyPr wrap="square">
            <a:spAutoFit/>
          </a:bodyPr>
          <a:lstStyle/>
          <a:p>
            <a:pPr>
              <a:lnSpc>
                <a:spcPct val="150000"/>
              </a:lnSpc>
            </a:pPr>
            <a:r>
              <a:rPr lang="en-US" b="0" i="0">
                <a:solidFill>
                  <a:srgbClr val="242424"/>
                </a:solidFill>
                <a:effectLst/>
                <a:latin typeface="source-serif-pro"/>
              </a:rPr>
              <a:t>GPT-3 (Generative Pre-trained Transformer 3) is a language model that was created by </a:t>
            </a:r>
            <a:r>
              <a:rPr lang="en-US" b="1" i="0">
                <a:solidFill>
                  <a:srgbClr val="242424"/>
                </a:solidFill>
                <a:effectLst/>
                <a:latin typeface="source-serif-pro"/>
              </a:rPr>
              <a:t>OpenAI</a:t>
            </a:r>
            <a:r>
              <a:rPr lang="en-US" b="0" i="0">
                <a:solidFill>
                  <a:srgbClr val="242424"/>
                </a:solidFill>
                <a:effectLst/>
                <a:latin typeface="source-serif-pro"/>
              </a:rPr>
              <a:t>. </a:t>
            </a:r>
          </a:p>
          <a:p>
            <a:pPr>
              <a:lnSpc>
                <a:spcPct val="150000"/>
              </a:lnSpc>
            </a:pPr>
            <a:endParaRPr lang="en-US" b="0" i="0">
              <a:solidFill>
                <a:srgbClr val="242424"/>
              </a:solidFill>
              <a:effectLst/>
              <a:latin typeface="source-serif-pro"/>
            </a:endParaRPr>
          </a:p>
          <a:p>
            <a:pPr>
              <a:lnSpc>
                <a:spcPct val="150000"/>
              </a:lnSpc>
            </a:pPr>
            <a:r>
              <a:rPr lang="en-US" b="0" i="0">
                <a:solidFill>
                  <a:srgbClr val="242424"/>
                </a:solidFill>
                <a:effectLst/>
                <a:latin typeface="source-serif-pro"/>
              </a:rPr>
              <a:t>The 175-billion parameter deep learning model is capable of producing human-like text and was trained on large text datasets with hundreds of billions of words.</a:t>
            </a:r>
            <a:endParaRPr lang="en-IN">
              <a:latin typeface="Comic Sans MS" panose="030F0702030302020204" pitchFamily="66" charset="0"/>
            </a:endParaRPr>
          </a:p>
        </p:txBody>
      </p:sp>
      <p:sp>
        <p:nvSpPr>
          <p:cNvPr id="8" name="TextBox 7">
            <a:extLst>
              <a:ext uri="{FF2B5EF4-FFF2-40B4-BE49-F238E27FC236}">
                <a16:creationId xmlns:a16="http://schemas.microsoft.com/office/drawing/2014/main" id="{E37EE9AB-94E5-8D4C-71A3-F07AB1585C41}"/>
              </a:ext>
            </a:extLst>
          </p:cNvPr>
          <p:cNvSpPr txBox="1"/>
          <p:nvPr/>
        </p:nvSpPr>
        <p:spPr>
          <a:xfrm>
            <a:off x="1066800" y="5303197"/>
            <a:ext cx="4550485" cy="877613"/>
          </a:xfrm>
          <a:prstGeom prst="rect">
            <a:avLst/>
          </a:prstGeom>
          <a:noFill/>
        </p:spPr>
        <p:txBody>
          <a:bodyPr wrap="square">
            <a:spAutoFit/>
          </a:bodyPr>
          <a:lstStyle/>
          <a:p>
            <a:pPr>
              <a:lnSpc>
                <a:spcPct val="150000"/>
              </a:lnSpc>
            </a:pPr>
            <a:r>
              <a:rPr lang="en-US" b="0" i="0">
                <a:solidFill>
                  <a:srgbClr val="242424"/>
                </a:solidFill>
                <a:effectLst/>
                <a:latin typeface="source-serif-pro"/>
              </a:rPr>
              <a:t>GPT uses an unmodified Transformer decoder, except that it lacks the encoder attention part.</a:t>
            </a:r>
            <a:endParaRPr lang="en-IN">
              <a:latin typeface="Comic Sans MS" panose="030F0702030302020204" pitchFamily="66" charset="0"/>
            </a:endParaRPr>
          </a:p>
        </p:txBody>
      </p:sp>
      <p:pic>
        <p:nvPicPr>
          <p:cNvPr id="2052" name="Picture 4" descr="Generative Pre-training (GPT) for Natural Language Understanding">
            <a:extLst>
              <a:ext uri="{FF2B5EF4-FFF2-40B4-BE49-F238E27FC236}">
                <a16:creationId xmlns:a16="http://schemas.microsoft.com/office/drawing/2014/main" id="{90AFEEFD-B702-F244-2085-437E99CDC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45"/>
          <a:stretch/>
        </p:blipFill>
        <p:spPr bwMode="auto">
          <a:xfrm>
            <a:off x="5617285" y="3601584"/>
            <a:ext cx="6140029" cy="275983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 Gentle Introduction to 8-bit Matrix Multiplication for transformers at  scale using transformers, accelerate and bitsandbytes">
            <a:extLst>
              <a:ext uri="{FF2B5EF4-FFF2-40B4-BE49-F238E27FC236}">
                <a16:creationId xmlns:a16="http://schemas.microsoft.com/office/drawing/2014/main" id="{6FFD45A6-A73C-683B-6D07-854421A8A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648" y="1359334"/>
            <a:ext cx="4136072" cy="233261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853B1EE7-8D4D-5298-8B41-D947FB9107E5}"/>
              </a:ext>
            </a:extLst>
          </p:cNvPr>
          <p:cNvSpPr>
            <a:spLocks noGrp="1"/>
          </p:cNvSpPr>
          <p:nvPr>
            <p:ph type="sldNum" sz="quarter" idx="12"/>
          </p:nvPr>
        </p:nvSpPr>
        <p:spPr/>
        <p:txBody>
          <a:bodyPr/>
          <a:lstStyle/>
          <a:p>
            <a:fld id="{3A98EE3D-8CD1-4C3F-BD1C-C98C9596463C}" type="slidenum">
              <a:rPr lang="en-US" smtClean="0"/>
              <a:t>49</a:t>
            </a:fld>
            <a:endParaRPr lang="en-US" dirty="0"/>
          </a:p>
        </p:txBody>
      </p:sp>
    </p:spTree>
    <p:extLst>
      <p:ext uri="{BB962C8B-B14F-4D97-AF65-F5344CB8AC3E}">
        <p14:creationId xmlns:p14="http://schemas.microsoft.com/office/powerpoint/2010/main" val="2993398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Robots and Computer </a:t>
            </a:r>
          </a:p>
        </p:txBody>
      </p:sp>
      <p:sp>
        <p:nvSpPr>
          <p:cNvPr id="4" name="Content Placeholder 3"/>
          <p:cNvSpPr>
            <a:spLocks noGrp="1"/>
          </p:cNvSpPr>
          <p:nvPr>
            <p:ph idx="1"/>
          </p:nvPr>
        </p:nvSpPr>
        <p:spPr>
          <a:xfrm>
            <a:off x="1097280" y="1622611"/>
            <a:ext cx="10058400" cy="4246481"/>
          </a:xfrm>
        </p:spPr>
        <p:txBody>
          <a:bodyPr>
            <a:normAutofit fontScale="85000" lnSpcReduction="20000"/>
          </a:bodyPr>
          <a:lstStyle/>
          <a:p>
            <a:pPr algn="ctr"/>
            <a:r>
              <a:rPr lang="en-IN" b="1" dirty="0"/>
              <a:t>Are Computers Intelligent or </a:t>
            </a:r>
            <a:r>
              <a:rPr lang="en-IN" b="1"/>
              <a:t>Dumb ?</a:t>
            </a:r>
          </a:p>
          <a:p>
            <a:pPr algn="ctr"/>
            <a:endParaRPr lang="en-IN" b="1" dirty="0"/>
          </a:p>
          <a:p>
            <a:pPr marL="0" indent="0" algn="ctr">
              <a:buNone/>
            </a:pPr>
            <a:r>
              <a:rPr lang="en-IN" b="1" dirty="0">
                <a:solidFill>
                  <a:srgbClr val="FF0000"/>
                </a:solidFill>
              </a:rPr>
              <a:t>COMPUTERS ARE DUMB </a:t>
            </a:r>
            <a:r>
              <a:rPr lang="en-IN" b="1">
                <a:solidFill>
                  <a:srgbClr val="FF0000"/>
                </a:solidFill>
                <a:sym typeface="Wingdings" panose="05000000000000000000" pitchFamily="2" charset="2"/>
              </a:rPr>
              <a:t> !</a:t>
            </a:r>
          </a:p>
          <a:p>
            <a:pPr marL="0" indent="0" algn="ctr">
              <a:buNone/>
            </a:pPr>
            <a:endParaRPr lang="en-IN" b="1" dirty="0">
              <a:solidFill>
                <a:srgbClr val="FF0000"/>
              </a:solidFill>
            </a:endParaRPr>
          </a:p>
          <a:p>
            <a:pPr>
              <a:buFont typeface="Wingdings" panose="05000000000000000000" pitchFamily="2" charset="2"/>
              <a:buChar char="Ø"/>
            </a:pPr>
            <a:r>
              <a:rPr lang="en-US" dirty="0"/>
              <a:t>Computer is not a magical device.</a:t>
            </a:r>
          </a:p>
          <a:p>
            <a:pPr>
              <a:buFont typeface="Wingdings" panose="05000000000000000000" pitchFamily="2" charset="2"/>
              <a:buChar char="Ø"/>
            </a:pPr>
            <a:endParaRPr lang="en-US" dirty="0"/>
          </a:p>
          <a:p>
            <a:pPr>
              <a:buFont typeface="Wingdings" panose="05000000000000000000" pitchFamily="2" charset="2"/>
              <a:buChar char="Ø"/>
            </a:pPr>
            <a:r>
              <a:rPr lang="en-US" dirty="0"/>
              <a:t>It performs only those works which man can does</a:t>
            </a:r>
          </a:p>
          <a:p>
            <a:pPr>
              <a:buFont typeface="Wingdings" panose="05000000000000000000" pitchFamily="2" charset="2"/>
              <a:buChar char="Ø"/>
            </a:pPr>
            <a:endParaRPr lang="en-US" dirty="0"/>
          </a:p>
          <a:p>
            <a:pPr>
              <a:buFont typeface="Wingdings" panose="05000000000000000000" pitchFamily="2" charset="2"/>
              <a:buChar char="Ø"/>
            </a:pPr>
            <a:r>
              <a:rPr lang="en-US" dirty="0"/>
              <a:t>But with very high speed and reliable accuracy. </a:t>
            </a:r>
          </a:p>
          <a:p>
            <a:pPr>
              <a:buFont typeface="Wingdings" panose="05000000000000000000" pitchFamily="2" charset="2"/>
              <a:buChar char="Ø"/>
            </a:pPr>
            <a:endParaRPr lang="en-US" dirty="0"/>
          </a:p>
          <a:p>
            <a:pPr>
              <a:buFont typeface="Wingdings" panose="05000000000000000000" pitchFamily="2" charset="2"/>
              <a:buChar char="Ø"/>
            </a:pPr>
            <a:r>
              <a:rPr lang="en-US" dirty="0"/>
              <a:t>It has no any intelligence quality or thinking power</a:t>
            </a:r>
            <a:endParaRPr lang="en-IN" dirty="0"/>
          </a:p>
        </p:txBody>
      </p:sp>
    </p:spTree>
    <p:extLst>
      <p:ext uri="{BB962C8B-B14F-4D97-AF65-F5344CB8AC3E}">
        <p14:creationId xmlns:p14="http://schemas.microsoft.com/office/powerpoint/2010/main" val="1592084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table Diffusion Clearly Explained! | by Steins | Medium">
            <a:extLst>
              <a:ext uri="{FF2B5EF4-FFF2-40B4-BE49-F238E27FC236}">
                <a16:creationId xmlns:a16="http://schemas.microsoft.com/office/drawing/2014/main" id="{C44E62E0-818B-81E6-9BBC-D0B3DCA88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14" y="1400894"/>
            <a:ext cx="5714233" cy="25772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5E307CC-56F5-3A0D-3EE6-AE133E21990B}"/>
              </a:ext>
            </a:extLst>
          </p:cNvPr>
          <p:cNvSpPr>
            <a:spLocks noGrp="1"/>
          </p:cNvSpPr>
          <p:nvPr>
            <p:ph type="title"/>
          </p:nvPr>
        </p:nvSpPr>
        <p:spPr>
          <a:xfrm>
            <a:off x="1097280" y="421817"/>
            <a:ext cx="10058400" cy="1369074"/>
          </a:xfrm>
        </p:spPr>
        <p:txBody>
          <a:bodyPr/>
          <a:lstStyle/>
          <a:p>
            <a:r>
              <a:rPr lang="en-IN"/>
              <a:t>DIFFUSION</a:t>
            </a:r>
          </a:p>
        </p:txBody>
      </p:sp>
      <p:pic>
        <p:nvPicPr>
          <p:cNvPr id="11266" name="Picture 2" descr="Diffusion Model Clearly Explained! | by Steins | Medium">
            <a:extLst>
              <a:ext uri="{FF2B5EF4-FFF2-40B4-BE49-F238E27FC236}">
                <a16:creationId xmlns:a16="http://schemas.microsoft.com/office/drawing/2014/main" id="{C3CEE4A3-199E-6CF2-7DFC-4B7F50EED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817" y="1974635"/>
            <a:ext cx="5540059" cy="366621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iffusion Models: A New Era of Generative Models in Machine Learning - Tech  Blogger">
            <a:extLst>
              <a:ext uri="{FF2B5EF4-FFF2-40B4-BE49-F238E27FC236}">
                <a16:creationId xmlns:a16="http://schemas.microsoft.com/office/drawing/2014/main" id="{5AB33DC2-43FC-DA4A-53A9-A50A180C5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24" y="3978142"/>
            <a:ext cx="5770631" cy="257724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31B6E8ED-9430-5365-5C13-C38C89DED62B}"/>
              </a:ext>
            </a:extLst>
          </p:cNvPr>
          <p:cNvSpPr>
            <a:spLocks noGrp="1"/>
          </p:cNvSpPr>
          <p:nvPr>
            <p:ph type="sldNum" sz="quarter" idx="12"/>
          </p:nvPr>
        </p:nvSpPr>
        <p:spPr/>
        <p:txBody>
          <a:bodyPr/>
          <a:lstStyle/>
          <a:p>
            <a:fld id="{3A98EE3D-8CD1-4C3F-BD1C-C98C9596463C}" type="slidenum">
              <a:rPr lang="en-US" smtClean="0"/>
              <a:t>50</a:t>
            </a:fld>
            <a:endParaRPr lang="en-US" dirty="0"/>
          </a:p>
        </p:txBody>
      </p:sp>
    </p:spTree>
    <p:extLst>
      <p:ext uri="{BB962C8B-B14F-4D97-AF65-F5344CB8AC3E}">
        <p14:creationId xmlns:p14="http://schemas.microsoft.com/office/powerpoint/2010/main" val="179142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velopment of autoregressive models based on Transformer architecture:...  | Download Scientific Diagram">
            <a:extLst>
              <a:ext uri="{FF2B5EF4-FFF2-40B4-BE49-F238E27FC236}">
                <a16:creationId xmlns:a16="http://schemas.microsoft.com/office/drawing/2014/main" id="{F9021340-4EB9-71E3-5CEA-029AF61E9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49" y="778528"/>
            <a:ext cx="9426364" cy="53009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0923B97-C895-C881-F73A-A93AC232C983}"/>
              </a:ext>
            </a:extLst>
          </p:cNvPr>
          <p:cNvSpPr>
            <a:spLocks noGrp="1"/>
          </p:cNvSpPr>
          <p:nvPr>
            <p:ph type="sldNum" sz="quarter" idx="12"/>
          </p:nvPr>
        </p:nvSpPr>
        <p:spPr/>
        <p:txBody>
          <a:bodyPr/>
          <a:lstStyle/>
          <a:p>
            <a:fld id="{3A98EE3D-8CD1-4C3F-BD1C-C98C9596463C}" type="slidenum">
              <a:rPr lang="en-US" smtClean="0"/>
              <a:t>51</a:t>
            </a:fld>
            <a:endParaRPr lang="en-US" dirty="0"/>
          </a:p>
        </p:txBody>
      </p:sp>
    </p:spTree>
    <p:extLst>
      <p:ext uri="{BB962C8B-B14F-4D97-AF65-F5344CB8AC3E}">
        <p14:creationId xmlns:p14="http://schemas.microsoft.com/office/powerpoint/2010/main" val="3336505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8088C4-FE80-1186-AC2D-B87C059A1FC8}"/>
              </a:ext>
            </a:extLst>
          </p:cNvPr>
          <p:cNvSpPr>
            <a:spLocks noGrp="1"/>
          </p:cNvSpPr>
          <p:nvPr>
            <p:ph type="title"/>
          </p:nvPr>
        </p:nvSpPr>
        <p:spPr>
          <a:xfrm>
            <a:off x="931797" y="425077"/>
            <a:ext cx="9050767" cy="568782"/>
          </a:xfrm>
        </p:spPr>
        <p:txBody>
          <a:bodyPr>
            <a:normAutofit fontScale="90000"/>
          </a:bodyPr>
          <a:lstStyle/>
          <a:p>
            <a:r>
              <a:rPr lang="en-IN"/>
              <a:t>Popular GEN AI PRODUCTS</a:t>
            </a:r>
          </a:p>
        </p:txBody>
      </p:sp>
      <p:graphicFrame>
        <p:nvGraphicFramePr>
          <p:cNvPr id="7" name="Table 6">
            <a:extLst>
              <a:ext uri="{FF2B5EF4-FFF2-40B4-BE49-F238E27FC236}">
                <a16:creationId xmlns:a16="http://schemas.microsoft.com/office/drawing/2014/main" id="{95F063B7-4872-F3DC-D32F-7DACE5372443}"/>
              </a:ext>
            </a:extLst>
          </p:cNvPr>
          <p:cNvGraphicFramePr>
            <a:graphicFrameLocks noGrp="1"/>
          </p:cNvGraphicFramePr>
          <p:nvPr/>
        </p:nvGraphicFramePr>
        <p:xfrm>
          <a:off x="931797" y="993859"/>
          <a:ext cx="10012428" cy="5221700"/>
        </p:xfrm>
        <a:graphic>
          <a:graphicData uri="http://schemas.openxmlformats.org/drawingml/2006/table">
            <a:tbl>
              <a:tblPr/>
              <a:tblGrid>
                <a:gridCol w="2017591">
                  <a:extLst>
                    <a:ext uri="{9D8B030D-6E8A-4147-A177-3AD203B41FA5}">
                      <a16:colId xmlns:a16="http://schemas.microsoft.com/office/drawing/2014/main" val="2932627296"/>
                    </a:ext>
                  </a:extLst>
                </a:gridCol>
                <a:gridCol w="962861">
                  <a:extLst>
                    <a:ext uri="{9D8B030D-6E8A-4147-A177-3AD203B41FA5}">
                      <a16:colId xmlns:a16="http://schemas.microsoft.com/office/drawing/2014/main" val="2964046762"/>
                    </a:ext>
                  </a:extLst>
                </a:gridCol>
                <a:gridCol w="7031976">
                  <a:extLst>
                    <a:ext uri="{9D8B030D-6E8A-4147-A177-3AD203B41FA5}">
                      <a16:colId xmlns:a16="http://schemas.microsoft.com/office/drawing/2014/main" val="2875195537"/>
                    </a:ext>
                  </a:extLst>
                </a:gridCol>
              </a:tblGrid>
              <a:tr h="322066">
                <a:tc>
                  <a:txBody>
                    <a:bodyPr/>
                    <a:lstStyle/>
                    <a:p>
                      <a:pPr rtl="0" fontAlgn="b"/>
                      <a:r>
                        <a:rPr lang="en-IN" sz="1200" b="1">
                          <a:effectLst/>
                          <a:latin typeface="Comic Sans MS" panose="030F0702030302020204" pitchFamily="66" charset="0"/>
                        </a:rPr>
                        <a:t>Model</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26A69A"/>
                    </a:solidFill>
                  </a:tcPr>
                </a:tc>
                <a:tc>
                  <a:txBody>
                    <a:bodyPr/>
                    <a:lstStyle/>
                    <a:p>
                      <a:pPr rtl="0" fontAlgn="b"/>
                      <a:r>
                        <a:rPr lang="en-IN" sz="1200" b="1">
                          <a:effectLst/>
                          <a:latin typeface="Comic Sans MS" panose="030F0702030302020204" pitchFamily="66" charset="0"/>
                        </a:rPr>
                        <a:t>Organization</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26A69A"/>
                    </a:solidFill>
                  </a:tcPr>
                </a:tc>
                <a:tc>
                  <a:txBody>
                    <a:bodyPr/>
                    <a:lstStyle/>
                    <a:p>
                      <a:pPr rtl="0" fontAlgn="b"/>
                      <a:r>
                        <a:rPr lang="en-IN" sz="1200" b="1">
                          <a:effectLst/>
                          <a:latin typeface="Comic Sans MS" panose="030F0702030302020204" pitchFamily="66" charset="0"/>
                        </a:rPr>
                        <a:t>Use cases</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26A69A"/>
                    </a:solidFill>
                  </a:tcPr>
                </a:tc>
                <a:extLst>
                  <a:ext uri="{0D108BD9-81ED-4DB2-BD59-A6C34878D82A}">
                    <a16:rowId xmlns:a16="http://schemas.microsoft.com/office/drawing/2014/main" val="2038685273"/>
                  </a:ext>
                </a:extLst>
              </a:tr>
              <a:tr h="322066">
                <a:tc>
                  <a:txBody>
                    <a:bodyPr/>
                    <a:lstStyle/>
                    <a:p>
                      <a:pPr rtl="0" fontAlgn="b"/>
                      <a:r>
                        <a:rPr lang="en-IN" sz="1400" b="0">
                          <a:effectLst/>
                          <a:latin typeface="Comic Sans MS" panose="030F0702030302020204" pitchFamily="66" charset="0"/>
                        </a:rPr>
                        <a:t>GPT-4</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OpenAI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Content generation, code generation, creative writing, question answering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92629661"/>
                  </a:ext>
                </a:extLst>
              </a:tr>
              <a:tr h="322066">
                <a:tc>
                  <a:txBody>
                    <a:bodyPr/>
                    <a:lstStyle/>
                    <a:p>
                      <a:pPr rtl="0" fontAlgn="b"/>
                      <a:r>
                        <a:rPr lang="en-IN" sz="1400" b="0">
                          <a:effectLst/>
                          <a:latin typeface="Comic Sans MS" panose="030F0702030302020204" pitchFamily="66" charset="0"/>
                        </a:rPr>
                        <a:t>ChatGPT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OpenAI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Dialogue generation, chatbot development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1308751628"/>
                  </a:ext>
                </a:extLst>
              </a:tr>
              <a:tr h="322066">
                <a:tc>
                  <a:txBody>
                    <a:bodyPr/>
                    <a:lstStyle/>
                    <a:p>
                      <a:pPr rtl="0" fontAlgn="b"/>
                      <a:r>
                        <a:rPr lang="en-IN" sz="1400" b="0">
                          <a:effectLst/>
                          <a:latin typeface="Comic Sans MS" panose="030F0702030302020204" pitchFamily="66" charset="0"/>
                        </a:rPr>
                        <a:t>DALL-E 2</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OpenAI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Product design, concept art, image editing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79711744"/>
                  </a:ext>
                </a:extLst>
              </a:tr>
              <a:tr h="198934">
                <a:tc>
                  <a:txBody>
                    <a:bodyPr/>
                    <a:lstStyle/>
                    <a:p>
                      <a:pPr rtl="0" fontAlgn="b"/>
                      <a:r>
                        <a:rPr lang="en-IN" sz="1400" b="0">
                          <a:effectLst/>
                          <a:latin typeface="Comic Sans MS" panose="030F0702030302020204" pitchFamily="66" charset="0"/>
                        </a:rPr>
                        <a:t>Whisper</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OpenAI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Transcription, translation, accessibility</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3083743560"/>
                  </a:ext>
                </a:extLst>
              </a:tr>
              <a:tr h="322066">
                <a:tc>
                  <a:txBody>
                    <a:bodyPr/>
                    <a:lstStyle/>
                    <a:p>
                      <a:pPr rtl="0" fontAlgn="b"/>
                      <a:r>
                        <a:rPr lang="en-IN" sz="1400" b="0">
                          <a:effectLst/>
                          <a:latin typeface="Comic Sans MS" panose="030F0702030302020204" pitchFamily="66" charset="0"/>
                        </a:rPr>
                        <a:t>Megatron-Turing NLG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Meta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Content generation, code generation, creative writing, question answering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F0DB13"/>
                      </a:solidFill>
                      <a:prstDash val="solid"/>
                      <a:round/>
                      <a:headEnd type="none" w="med" len="med"/>
                      <a:tailEnd type="none" w="med" len="med"/>
                    </a:lnB>
                    <a:solidFill>
                      <a:srgbClr val="FFFFFF"/>
                    </a:solidFill>
                  </a:tcPr>
                </a:tc>
                <a:extLst>
                  <a:ext uri="{0D108BD9-81ED-4DB2-BD59-A6C34878D82A}">
                    <a16:rowId xmlns:a16="http://schemas.microsoft.com/office/drawing/2014/main" val="3618076724"/>
                  </a:ext>
                </a:extLst>
              </a:tr>
              <a:tr h="332220">
                <a:tc>
                  <a:txBody>
                    <a:bodyPr/>
                    <a:lstStyle/>
                    <a:p>
                      <a:pPr rtl="0" fontAlgn="b"/>
                      <a:r>
                        <a:rPr lang="en-IN" sz="1400" b="0">
                          <a:effectLst/>
                          <a:latin typeface="Comic Sans MS" panose="030F0702030302020204" pitchFamily="66" charset="0"/>
                        </a:rPr>
                        <a:t>Jurassic-1 Jumbo</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Meta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F0DB1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US" sz="1400" b="0">
                          <a:effectLst/>
                          <a:latin typeface="Comic Sans MS" panose="030F0702030302020204" pitchFamily="66" charset="0"/>
                        </a:rPr>
                        <a:t>Factual language modeling, topic summarization, question answering, translation</a:t>
                      </a:r>
                    </a:p>
                  </a:txBody>
                  <a:tcPr marL="11079" marR="11079" marT="7386" marB="7386" anchor="b">
                    <a:lnL w="9525" cap="flat" cmpd="sng" algn="ctr">
                      <a:solidFill>
                        <a:srgbClr val="F0DB13"/>
                      </a:solidFill>
                      <a:prstDash val="solid"/>
                      <a:round/>
                      <a:headEnd type="none" w="med" len="med"/>
                      <a:tailEnd type="none" w="med" len="med"/>
                    </a:lnL>
                    <a:lnR w="9525" cap="flat" cmpd="sng" algn="ctr">
                      <a:solidFill>
                        <a:srgbClr val="F0DB13"/>
                      </a:solidFill>
                      <a:prstDash val="solid"/>
                      <a:round/>
                      <a:headEnd type="none" w="med" len="med"/>
                      <a:tailEnd type="none" w="med" len="med"/>
                    </a:lnR>
                    <a:lnT w="9525" cap="flat" cmpd="sng" algn="ctr">
                      <a:solidFill>
                        <a:srgbClr val="F0DB13"/>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2289394889"/>
                  </a:ext>
                </a:extLst>
              </a:tr>
              <a:tr h="198934">
                <a:tc>
                  <a:txBody>
                    <a:bodyPr/>
                    <a:lstStyle/>
                    <a:p>
                      <a:pPr rtl="0" fontAlgn="b"/>
                      <a:r>
                        <a:rPr lang="en-IN" sz="1400" b="0">
                          <a:effectLst/>
                          <a:latin typeface="Comic Sans MS" panose="030F0702030302020204" pitchFamily="66" charset="0"/>
                        </a:rPr>
                        <a:t>Flan-T5</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Meta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Code generation</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90195733"/>
                  </a:ext>
                </a:extLst>
              </a:tr>
              <a:tr h="322066">
                <a:tc>
                  <a:txBody>
                    <a:bodyPr/>
                    <a:lstStyle/>
                    <a:p>
                      <a:pPr rtl="0" fontAlgn="b"/>
                      <a:r>
                        <a:rPr lang="en-IN" sz="1400" b="0">
                          <a:effectLst/>
                          <a:latin typeface="Comic Sans MS" panose="030F0702030302020204" pitchFamily="66" charset="0"/>
                        </a:rPr>
                        <a:t>Bard</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Google 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US" sz="1400" b="0">
                          <a:effectLst/>
                          <a:latin typeface="Comic Sans MS" panose="030F0702030302020204" pitchFamily="66" charset="0"/>
                        </a:rPr>
                        <a:t>Content generation, code generation, creative writing, question answering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30DB13"/>
                      </a:solidFill>
                      <a:prstDash val="solid"/>
                      <a:round/>
                      <a:headEnd type="none" w="med" len="med"/>
                      <a:tailEnd type="none" w="med" len="med"/>
                    </a:lnB>
                    <a:solidFill>
                      <a:srgbClr val="DDF2F0"/>
                    </a:solidFill>
                  </a:tcPr>
                </a:tc>
                <a:extLst>
                  <a:ext uri="{0D108BD9-81ED-4DB2-BD59-A6C34878D82A}">
                    <a16:rowId xmlns:a16="http://schemas.microsoft.com/office/drawing/2014/main" val="1040471312"/>
                  </a:ext>
                </a:extLst>
              </a:tr>
              <a:tr h="340292">
                <a:tc>
                  <a:txBody>
                    <a:bodyPr/>
                    <a:lstStyle/>
                    <a:p>
                      <a:pPr rtl="0" fontAlgn="b"/>
                      <a:r>
                        <a:rPr lang="en-IN" sz="1400" b="0">
                          <a:effectLst/>
                          <a:latin typeface="Comic Sans MS" panose="030F0702030302020204" pitchFamily="66" charset="0"/>
                        </a:rPr>
                        <a:t>PaLM</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Google 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30DB1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Factual language modeling, topic summarization, question answering, translation</a:t>
                      </a:r>
                    </a:p>
                  </a:txBody>
                  <a:tcPr marL="11079" marR="11079" marT="7386" marB="7386" anchor="b">
                    <a:lnL w="9525" cap="flat" cmpd="sng" algn="ctr">
                      <a:solidFill>
                        <a:srgbClr val="30DB13"/>
                      </a:solidFill>
                      <a:prstDash val="solid"/>
                      <a:round/>
                      <a:headEnd type="none" w="med" len="med"/>
                      <a:tailEnd type="none" w="med" len="med"/>
                    </a:lnL>
                    <a:lnR w="9525" cap="flat" cmpd="sng" algn="ctr">
                      <a:solidFill>
                        <a:srgbClr val="30DB13"/>
                      </a:solidFill>
                      <a:prstDash val="solid"/>
                      <a:round/>
                      <a:headEnd type="none" w="med" len="med"/>
                      <a:tailEnd type="none" w="med" len="med"/>
                    </a:lnR>
                    <a:lnT w="9525" cap="flat" cmpd="sng" algn="ctr">
                      <a:solidFill>
                        <a:srgbClr val="30DB13"/>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5278163"/>
                  </a:ext>
                </a:extLst>
              </a:tr>
              <a:tr h="322066">
                <a:tc>
                  <a:txBody>
                    <a:bodyPr/>
                    <a:lstStyle/>
                    <a:p>
                      <a:pPr rtl="0" fontAlgn="b"/>
                      <a:r>
                        <a:rPr lang="en-IN" sz="1400" b="0">
                          <a:effectLst/>
                          <a:latin typeface="Comic Sans MS" panose="030F0702030302020204" pitchFamily="66" charset="0"/>
                        </a:rPr>
                        <a:t>Meena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Google AI</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Dialogue generation, chatbot development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1620059911"/>
                  </a:ext>
                </a:extLst>
              </a:tr>
              <a:tr h="322066">
                <a:tc>
                  <a:txBody>
                    <a:bodyPr/>
                    <a:lstStyle/>
                    <a:p>
                      <a:pPr rtl="0" fontAlgn="b"/>
                      <a:r>
                        <a:rPr lang="en-IN" sz="1400" b="0">
                          <a:effectLst/>
                          <a:latin typeface="Comic Sans MS" panose="030F0702030302020204" pitchFamily="66" charset="0"/>
                        </a:rPr>
                        <a:t>Turing NLG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Microsoft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Content generation, code generation, creative writing, question answering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52619853"/>
                  </a:ext>
                </a:extLst>
              </a:tr>
              <a:tr h="322066">
                <a:tc>
                  <a:txBody>
                    <a:bodyPr/>
                    <a:lstStyle/>
                    <a:p>
                      <a:pPr rtl="0" fontAlgn="b"/>
                      <a:r>
                        <a:rPr lang="en-IN" sz="1400" b="0">
                          <a:effectLst/>
                          <a:latin typeface="Comic Sans MS" panose="030F0702030302020204" pitchFamily="66" charset="0"/>
                        </a:rPr>
                        <a:t>CodeGPT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Microsoft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Code generation</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965380163"/>
                  </a:ext>
                </a:extLst>
              </a:tr>
              <a:tr h="322066">
                <a:tc>
                  <a:txBody>
                    <a:bodyPr/>
                    <a:lstStyle/>
                    <a:p>
                      <a:pPr rtl="0" fontAlgn="b"/>
                      <a:r>
                        <a:rPr lang="en-IN" sz="1400" b="0">
                          <a:effectLst/>
                          <a:latin typeface="Comic Sans MS" panose="030F0702030302020204" pitchFamily="66" charset="0"/>
                        </a:rPr>
                        <a:t>DialoGPT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Microsoft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Dialogue generation, chatbot development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28099061"/>
                  </a:ext>
                </a:extLst>
              </a:tr>
              <a:tr h="198934">
                <a:tc>
                  <a:txBody>
                    <a:bodyPr/>
                    <a:lstStyle/>
                    <a:p>
                      <a:pPr rtl="0" fontAlgn="b"/>
                      <a:r>
                        <a:rPr lang="en-IN" sz="1400" b="0">
                          <a:effectLst/>
                          <a:latin typeface="Comic Sans MS" panose="030F0702030302020204" pitchFamily="66" charset="0"/>
                        </a:rPr>
                        <a:t>Copilot</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GitHub</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Code generation suggestions</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1982854924"/>
                  </a:ext>
                </a:extLst>
              </a:tr>
              <a:tr h="322066">
                <a:tc>
                  <a:txBody>
                    <a:bodyPr/>
                    <a:lstStyle/>
                    <a:p>
                      <a:pPr rtl="0" fontAlgn="b"/>
                      <a:r>
                        <a:rPr lang="en-IN" sz="1400" b="0">
                          <a:effectLst/>
                          <a:latin typeface="Comic Sans MS" panose="030F0702030302020204" pitchFamily="66" charset="0"/>
                        </a:rPr>
                        <a:t>Midjourney</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400" b="0">
                          <a:effectLst/>
                          <a:latin typeface="Comic Sans MS" panose="030F0702030302020204" pitchFamily="66" charset="0"/>
                        </a:rPr>
                        <a:t>Midjourney</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a:effectLst/>
                          <a:latin typeface="Comic Sans MS" panose="030F0702030302020204" pitchFamily="66" charset="0"/>
                        </a:rPr>
                        <a:t>Art and design, product design, education</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21282664"/>
                  </a:ext>
                </a:extLst>
              </a:tr>
              <a:tr h="322066">
                <a:tc>
                  <a:txBody>
                    <a:bodyPr/>
                    <a:lstStyle/>
                    <a:p>
                      <a:pPr rtl="0" fontAlgn="b"/>
                      <a:r>
                        <a:rPr lang="en-IN" sz="1400" b="0">
                          <a:effectLst/>
                          <a:latin typeface="Comic Sans MS" panose="030F0702030302020204" pitchFamily="66" charset="0"/>
                        </a:rPr>
                        <a:t>LLaMA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IN" sz="1400" b="0">
                          <a:effectLst/>
                          <a:latin typeface="Comic Sans MS" panose="030F0702030302020204" pitchFamily="66" charset="0"/>
                        </a:rPr>
                        <a:t>Meta</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tc>
                  <a:txBody>
                    <a:bodyPr/>
                    <a:lstStyle/>
                    <a:p>
                      <a:pPr rtl="0" fontAlgn="b"/>
                      <a:r>
                        <a:rPr lang="en-US" sz="1400" b="0">
                          <a:effectLst/>
                          <a:latin typeface="Comic Sans MS" panose="030F0702030302020204" pitchFamily="66" charset="0"/>
                        </a:rPr>
                        <a:t>Content generation, code generation, creative writing, question answering</a:t>
                      </a:r>
                    </a:p>
                  </a:txBody>
                  <a:tcPr marL="11079" marR="11079" marT="7386" marB="738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F2F0"/>
                    </a:solidFill>
                  </a:tcPr>
                </a:tc>
                <a:extLst>
                  <a:ext uri="{0D108BD9-81ED-4DB2-BD59-A6C34878D82A}">
                    <a16:rowId xmlns:a16="http://schemas.microsoft.com/office/drawing/2014/main" val="1172426260"/>
                  </a:ext>
                </a:extLst>
              </a:tr>
            </a:tbl>
          </a:graphicData>
        </a:graphic>
      </p:graphicFrame>
      <p:sp>
        <p:nvSpPr>
          <p:cNvPr id="4" name="Slide Number Placeholder 3">
            <a:extLst>
              <a:ext uri="{FF2B5EF4-FFF2-40B4-BE49-F238E27FC236}">
                <a16:creationId xmlns:a16="http://schemas.microsoft.com/office/drawing/2014/main" id="{6E524EA9-22FA-D2CB-297F-4800F08FC3B5}"/>
              </a:ext>
            </a:extLst>
          </p:cNvPr>
          <p:cNvSpPr>
            <a:spLocks noGrp="1"/>
          </p:cNvSpPr>
          <p:nvPr>
            <p:ph type="sldNum" sz="quarter" idx="12"/>
          </p:nvPr>
        </p:nvSpPr>
        <p:spPr/>
        <p:txBody>
          <a:bodyPr/>
          <a:lstStyle/>
          <a:p>
            <a:fld id="{3A98EE3D-8CD1-4C3F-BD1C-C98C9596463C}" type="slidenum">
              <a:rPr lang="en-US" smtClean="0"/>
              <a:t>52</a:t>
            </a:fld>
            <a:endParaRPr lang="en-US" dirty="0"/>
          </a:p>
        </p:txBody>
      </p:sp>
    </p:spTree>
    <p:extLst>
      <p:ext uri="{BB962C8B-B14F-4D97-AF65-F5344CB8AC3E}">
        <p14:creationId xmlns:p14="http://schemas.microsoft.com/office/powerpoint/2010/main" val="3152512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8088C4-FE80-1186-AC2D-B87C059A1FC8}"/>
              </a:ext>
            </a:extLst>
          </p:cNvPr>
          <p:cNvSpPr>
            <a:spLocks noGrp="1"/>
          </p:cNvSpPr>
          <p:nvPr>
            <p:ph type="title"/>
          </p:nvPr>
        </p:nvSpPr>
        <p:spPr>
          <a:xfrm>
            <a:off x="846072" y="796552"/>
            <a:ext cx="9050767" cy="568782"/>
          </a:xfrm>
        </p:spPr>
        <p:txBody>
          <a:bodyPr>
            <a:normAutofit fontScale="90000"/>
          </a:bodyPr>
          <a:lstStyle/>
          <a:p>
            <a:r>
              <a:rPr lang="en-IN"/>
              <a:t>IMPACT OF GEN AI</a:t>
            </a:r>
          </a:p>
        </p:txBody>
      </p:sp>
      <p:sp>
        <p:nvSpPr>
          <p:cNvPr id="3" name="TextBox 2">
            <a:extLst>
              <a:ext uri="{FF2B5EF4-FFF2-40B4-BE49-F238E27FC236}">
                <a16:creationId xmlns:a16="http://schemas.microsoft.com/office/drawing/2014/main" id="{9E2146D4-823D-F27D-AD4A-84E5C6A20D06}"/>
              </a:ext>
            </a:extLst>
          </p:cNvPr>
          <p:cNvSpPr txBox="1"/>
          <p:nvPr/>
        </p:nvSpPr>
        <p:spPr>
          <a:xfrm>
            <a:off x="846072" y="1604581"/>
            <a:ext cx="7096125" cy="4247317"/>
          </a:xfrm>
          <a:prstGeom prst="rect">
            <a:avLst/>
          </a:prstGeom>
          <a:noFill/>
        </p:spPr>
        <p:txBody>
          <a:bodyPr wrap="square">
            <a:spAutoFit/>
          </a:bodyPr>
          <a:lstStyle/>
          <a:p>
            <a:pPr algn="l">
              <a:buFont typeface="Arial" panose="020B0604020202020204" pitchFamily="34" charset="0"/>
              <a:buChar char="•"/>
            </a:pPr>
            <a:r>
              <a:rPr lang="en-US" b="0" i="0">
                <a:effectLst/>
                <a:latin typeface="Comic Sans MS" panose="030F0702030302020204" pitchFamily="66" charset="0"/>
              </a:rPr>
              <a:t>Create new content</a:t>
            </a:r>
          </a:p>
          <a:p>
            <a:pPr marL="742950" lvl="1" indent="-285750" algn="l">
              <a:buFont typeface="Arial" panose="020B0604020202020204" pitchFamily="34" charset="0"/>
              <a:buChar char="•"/>
            </a:pPr>
            <a:r>
              <a:rPr lang="en-US" b="0" i="0">
                <a:effectLst/>
                <a:latin typeface="Comic Sans MS" panose="030F0702030302020204" pitchFamily="66" charset="0"/>
              </a:rPr>
              <a:t>Music</a:t>
            </a:r>
          </a:p>
          <a:p>
            <a:pPr marL="742950" lvl="1" indent="-285750" algn="l">
              <a:buFont typeface="Arial" panose="020B0604020202020204" pitchFamily="34" charset="0"/>
              <a:buChar char="•"/>
            </a:pPr>
            <a:r>
              <a:rPr lang="en-US" b="0" i="0">
                <a:effectLst/>
                <a:latin typeface="Comic Sans MS" panose="030F0702030302020204" pitchFamily="66" charset="0"/>
              </a:rPr>
              <a:t>Images</a:t>
            </a:r>
          </a:p>
          <a:p>
            <a:pPr marL="742950" lvl="1" indent="-285750" algn="l">
              <a:buFont typeface="Arial" panose="020B0604020202020204" pitchFamily="34" charset="0"/>
              <a:buChar char="•"/>
            </a:pPr>
            <a:r>
              <a:rPr lang="en-US" b="0" i="0">
                <a:effectLst/>
                <a:latin typeface="Comic Sans MS" panose="030F0702030302020204" pitchFamily="66" charset="0"/>
              </a:rPr>
              <a:t>Videos</a:t>
            </a:r>
          </a:p>
          <a:p>
            <a:pPr marL="742950" lvl="1" indent="-285750" algn="l">
              <a:buFont typeface="Arial" panose="020B0604020202020204" pitchFamily="34" charset="0"/>
              <a:buChar char="•"/>
            </a:pPr>
            <a:r>
              <a:rPr lang="en-US" b="0" i="0">
                <a:effectLst/>
                <a:latin typeface="Comic Sans MS" panose="030F0702030302020204" pitchFamily="66" charset="0"/>
              </a:rPr>
              <a:t>Text</a:t>
            </a:r>
          </a:p>
          <a:p>
            <a:pPr algn="l">
              <a:buFont typeface="Arial" panose="020B0604020202020204" pitchFamily="34" charset="0"/>
              <a:buChar char="•"/>
            </a:pPr>
            <a:r>
              <a:rPr lang="en-US" b="0" i="0">
                <a:effectLst/>
                <a:latin typeface="Comic Sans MS" panose="030F0702030302020204" pitchFamily="66" charset="0"/>
              </a:rPr>
              <a:t>Provide creatives with more flexibility and imagination</a:t>
            </a:r>
          </a:p>
          <a:p>
            <a:pPr marL="742950" lvl="1" indent="-285750" algn="l">
              <a:buFont typeface="Arial" panose="020B0604020202020204" pitchFamily="34" charset="0"/>
              <a:buChar char="•"/>
            </a:pPr>
            <a:r>
              <a:rPr lang="en-US" b="0" i="0">
                <a:effectLst/>
                <a:latin typeface="Comic Sans MS" panose="030F0702030302020204" pitchFamily="66" charset="0"/>
              </a:rPr>
              <a:t>New ideas and perspectives</a:t>
            </a:r>
          </a:p>
          <a:p>
            <a:pPr marL="742950" lvl="1" indent="-285750" algn="l">
              <a:buFont typeface="Arial" panose="020B0604020202020204" pitchFamily="34" charset="0"/>
              <a:buChar char="•"/>
            </a:pPr>
            <a:r>
              <a:rPr lang="en-US" b="0" i="0">
                <a:effectLst/>
                <a:latin typeface="Comic Sans MS" panose="030F0702030302020204" pitchFamily="66" charset="0"/>
              </a:rPr>
              <a:t>Faster prototyping and iteration</a:t>
            </a:r>
          </a:p>
          <a:p>
            <a:pPr marL="742950" lvl="1" indent="-285750" algn="l">
              <a:buFont typeface="Arial" panose="020B0604020202020204" pitchFamily="34" charset="0"/>
              <a:buChar char="•"/>
            </a:pPr>
            <a:r>
              <a:rPr lang="en-US" b="0" i="0">
                <a:effectLst/>
                <a:latin typeface="Comic Sans MS" panose="030F0702030302020204" pitchFamily="66" charset="0"/>
              </a:rPr>
              <a:t>Explore new possibilities</a:t>
            </a:r>
          </a:p>
          <a:p>
            <a:pPr algn="l">
              <a:buFont typeface="Arial" panose="020B0604020202020204" pitchFamily="34" charset="0"/>
              <a:buChar char="•"/>
            </a:pPr>
            <a:r>
              <a:rPr lang="en-US" b="0" i="0">
                <a:effectLst/>
                <a:latin typeface="Comic Sans MS" panose="030F0702030302020204" pitchFamily="66" charset="0"/>
              </a:rPr>
              <a:t>Improve machine learning algorithms</a:t>
            </a:r>
          </a:p>
          <a:p>
            <a:pPr marL="742950" lvl="1" indent="-285750" algn="l">
              <a:buFont typeface="Arial" panose="020B0604020202020204" pitchFamily="34" charset="0"/>
              <a:buChar char="•"/>
            </a:pPr>
            <a:r>
              <a:rPr lang="en-US" b="0" i="0">
                <a:effectLst/>
                <a:latin typeface="Comic Sans MS" panose="030F0702030302020204" pitchFamily="66" charset="0"/>
              </a:rPr>
              <a:t>Generate new training data</a:t>
            </a:r>
          </a:p>
          <a:p>
            <a:pPr marL="742950" lvl="1" indent="-285750" algn="l">
              <a:buFont typeface="Arial" panose="020B0604020202020204" pitchFamily="34" charset="0"/>
              <a:buChar char="•"/>
            </a:pPr>
            <a:r>
              <a:rPr lang="en-US" b="0" i="0">
                <a:effectLst/>
                <a:latin typeface="Comic Sans MS" panose="030F0702030302020204" pitchFamily="66" charset="0"/>
              </a:rPr>
              <a:t>Improve the performance of machine learning models</a:t>
            </a:r>
          </a:p>
          <a:p>
            <a:pPr algn="l">
              <a:buFont typeface="Arial" panose="020B0604020202020204" pitchFamily="34" charset="0"/>
              <a:buChar char="•"/>
            </a:pPr>
            <a:r>
              <a:rPr lang="en-US" b="0" i="0">
                <a:effectLst/>
                <a:latin typeface="Comic Sans MS" panose="030F0702030302020204" pitchFamily="66" charset="0"/>
              </a:rPr>
              <a:t>Significant impact</a:t>
            </a:r>
          </a:p>
          <a:p>
            <a:pPr marL="742950" lvl="1" indent="-285750" algn="l">
              <a:buFont typeface="Arial" panose="020B0604020202020204" pitchFamily="34" charset="0"/>
              <a:buChar char="•"/>
            </a:pPr>
            <a:r>
              <a:rPr lang="en-US" b="0" i="0">
                <a:effectLst/>
                <a:latin typeface="Comic Sans MS" panose="030F0702030302020204" pitchFamily="66" charset="0"/>
              </a:rPr>
              <a:t>Enable the creation of new and useful content</a:t>
            </a:r>
          </a:p>
          <a:p>
            <a:pPr marL="742950" lvl="1" indent="-285750" algn="l">
              <a:buFont typeface="Arial" panose="020B0604020202020204" pitchFamily="34" charset="0"/>
              <a:buChar char="•"/>
            </a:pPr>
            <a:r>
              <a:rPr lang="en-US" b="0" i="0">
                <a:effectLst/>
                <a:latin typeface="Comic Sans MS" panose="030F0702030302020204" pitchFamily="66" charset="0"/>
              </a:rPr>
              <a:t>Improve the performance of machine learning systems</a:t>
            </a:r>
          </a:p>
        </p:txBody>
      </p:sp>
      <p:pic>
        <p:nvPicPr>
          <p:cNvPr id="14338" name="Picture 2" descr="Planning for Success with Generative AI | IDC Blog">
            <a:extLst>
              <a:ext uri="{FF2B5EF4-FFF2-40B4-BE49-F238E27FC236}">
                <a16:creationId xmlns:a16="http://schemas.microsoft.com/office/drawing/2014/main" id="{892F01A6-7B2C-B7D7-7FC7-7C63D9D6A5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309" t="7225" r="22840" b="5510"/>
          <a:stretch/>
        </p:blipFill>
        <p:spPr bwMode="auto">
          <a:xfrm>
            <a:off x="6653718" y="1500604"/>
            <a:ext cx="5447489" cy="44552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B3B8474-0D71-5F75-2BDF-8EF13702AB17}"/>
              </a:ext>
            </a:extLst>
          </p:cNvPr>
          <p:cNvSpPr>
            <a:spLocks noGrp="1"/>
          </p:cNvSpPr>
          <p:nvPr>
            <p:ph type="sldNum" sz="quarter" idx="12"/>
          </p:nvPr>
        </p:nvSpPr>
        <p:spPr/>
        <p:txBody>
          <a:bodyPr/>
          <a:lstStyle/>
          <a:p>
            <a:fld id="{3A98EE3D-8CD1-4C3F-BD1C-C98C9596463C}" type="slidenum">
              <a:rPr lang="en-US" smtClean="0"/>
              <a:t>53</a:t>
            </a:fld>
            <a:endParaRPr lang="en-US" dirty="0"/>
          </a:p>
        </p:txBody>
      </p:sp>
    </p:spTree>
    <p:extLst>
      <p:ext uri="{BB962C8B-B14F-4D97-AF65-F5344CB8AC3E}">
        <p14:creationId xmlns:p14="http://schemas.microsoft.com/office/powerpoint/2010/main" val="3995796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8088C4-FE80-1186-AC2D-B87C059A1FC8}"/>
              </a:ext>
            </a:extLst>
          </p:cNvPr>
          <p:cNvSpPr>
            <a:spLocks noGrp="1"/>
          </p:cNvSpPr>
          <p:nvPr>
            <p:ph type="title"/>
          </p:nvPr>
        </p:nvSpPr>
        <p:spPr>
          <a:xfrm>
            <a:off x="846072" y="796552"/>
            <a:ext cx="9050767" cy="568782"/>
          </a:xfrm>
        </p:spPr>
        <p:txBody>
          <a:bodyPr>
            <a:normAutofit fontScale="90000"/>
          </a:bodyPr>
          <a:lstStyle/>
          <a:p>
            <a:r>
              <a:rPr lang="en-IN"/>
              <a:t>Why Gen AI Exist ?</a:t>
            </a:r>
          </a:p>
        </p:txBody>
      </p:sp>
      <p:sp>
        <p:nvSpPr>
          <p:cNvPr id="7" name="TextBox 6">
            <a:extLst>
              <a:ext uri="{FF2B5EF4-FFF2-40B4-BE49-F238E27FC236}">
                <a16:creationId xmlns:a16="http://schemas.microsoft.com/office/drawing/2014/main" id="{887907B4-68CD-02FC-4BC7-DAEDA89D5638}"/>
              </a:ext>
            </a:extLst>
          </p:cNvPr>
          <p:cNvSpPr txBox="1"/>
          <p:nvPr/>
        </p:nvSpPr>
        <p:spPr>
          <a:xfrm>
            <a:off x="656398" y="1518083"/>
            <a:ext cx="10879204" cy="4801314"/>
          </a:xfrm>
          <a:prstGeom prst="rect">
            <a:avLst/>
          </a:prstGeom>
          <a:noFill/>
        </p:spPr>
        <p:txBody>
          <a:bodyPr wrap="square">
            <a:spAutoFit/>
          </a:bodyPr>
          <a:lstStyle/>
          <a:p>
            <a:pPr marL="342900" indent="-342900" algn="l">
              <a:buFont typeface="Wingdings" panose="05000000000000000000" pitchFamily="2" charset="2"/>
              <a:buChar char="§"/>
            </a:pPr>
            <a:r>
              <a:rPr lang="en-US" b="1" i="0">
                <a:solidFill>
                  <a:srgbClr val="C00000"/>
                </a:solidFill>
                <a:effectLst/>
                <a:latin typeface="Comic Sans MS" panose="030F0702030302020204" pitchFamily="66" charset="0"/>
              </a:rPr>
              <a:t>Gen-AI can create new content. </a:t>
            </a:r>
            <a:r>
              <a:rPr lang="en-US" b="0" i="0">
                <a:solidFill>
                  <a:srgbClr val="1C1A1A"/>
                </a:solidFill>
                <a:effectLst/>
                <a:latin typeface="Comic Sans MS" panose="030F0702030302020204" pitchFamily="66" charset="0"/>
              </a:rPr>
              <a:t>One of the key benefits of Gen-AI is its ability to generate new content, such as text, images, or music. This can be used to create new art, music, and other forms of creative expression, and to generate data for training machine learning models.</a:t>
            </a:r>
          </a:p>
          <a:p>
            <a:pPr marL="342900" indent="-342900" algn="l">
              <a:buFont typeface="Wingdings" panose="05000000000000000000" pitchFamily="2" charset="2"/>
              <a:buChar char="§"/>
            </a:pPr>
            <a:endParaRPr lang="en-US" b="1" i="0">
              <a:solidFill>
                <a:srgbClr val="1C1A1A"/>
              </a:solidFill>
              <a:effectLst/>
              <a:latin typeface="Comic Sans MS" panose="030F0702030302020204" pitchFamily="66" charset="0"/>
            </a:endParaRPr>
          </a:p>
          <a:p>
            <a:pPr marL="342900" indent="-342900" algn="l">
              <a:buFont typeface="Wingdings" panose="05000000000000000000" pitchFamily="2" charset="2"/>
              <a:buChar char="§"/>
            </a:pPr>
            <a:r>
              <a:rPr lang="en-US" b="1" i="0">
                <a:solidFill>
                  <a:srgbClr val="C00000"/>
                </a:solidFill>
                <a:effectLst/>
                <a:latin typeface="Comic Sans MS" panose="030F0702030302020204" pitchFamily="66" charset="0"/>
              </a:rPr>
              <a:t>Gen-AI can improve efficiency and productivity.</a:t>
            </a:r>
            <a:r>
              <a:rPr lang="en-US" b="1" i="0">
                <a:solidFill>
                  <a:srgbClr val="1C1A1A"/>
                </a:solidFill>
                <a:effectLst/>
                <a:latin typeface="Comic Sans MS" panose="030F0702030302020204" pitchFamily="66" charset="0"/>
              </a:rPr>
              <a:t> </a:t>
            </a:r>
            <a:r>
              <a:rPr lang="en-US" b="0" i="0">
                <a:solidFill>
                  <a:srgbClr val="1C1A1A"/>
                </a:solidFill>
                <a:effectLst/>
                <a:latin typeface="Comic Sans MS" panose="030F0702030302020204" pitchFamily="66" charset="0"/>
              </a:rPr>
              <a:t>By automating the generation of content, Gen-AI can help save time and reduce the need for manual labor. This can improve efficiency and productivity in a variety of fields, from journalism and content creation to data annotation and analysis.</a:t>
            </a:r>
          </a:p>
          <a:p>
            <a:pPr marL="342900" indent="-342900" algn="l">
              <a:buFont typeface="Wingdings" panose="05000000000000000000" pitchFamily="2" charset="2"/>
              <a:buChar char="§"/>
            </a:pPr>
            <a:endParaRPr lang="en-US" b="0" i="0">
              <a:solidFill>
                <a:srgbClr val="1C1A1A"/>
              </a:solidFill>
              <a:effectLst/>
              <a:latin typeface="Comic Sans MS" panose="030F0702030302020204" pitchFamily="66" charset="0"/>
            </a:endParaRPr>
          </a:p>
          <a:p>
            <a:pPr marL="342900" indent="-342900" algn="l">
              <a:buFont typeface="Wingdings" panose="05000000000000000000" pitchFamily="2" charset="2"/>
              <a:buChar char="§"/>
            </a:pPr>
            <a:r>
              <a:rPr lang="en-US" b="1" i="0">
                <a:solidFill>
                  <a:srgbClr val="C00000"/>
                </a:solidFill>
                <a:effectLst/>
                <a:latin typeface="Comic Sans MS" panose="030F0702030302020204" pitchFamily="66" charset="0"/>
              </a:rPr>
              <a:t>Gen-AI can improve the quality of generated content. </a:t>
            </a:r>
            <a:r>
              <a:rPr lang="en-US" b="0" i="0">
                <a:solidFill>
                  <a:srgbClr val="1C1A1A"/>
                </a:solidFill>
                <a:effectLst/>
                <a:latin typeface="Comic Sans MS" panose="030F0702030302020204" pitchFamily="66" charset="0"/>
              </a:rPr>
              <a:t>With advances in machine learning and natural language processing, Gen-AI is becoming increasingly sophisticated and capable of generating high-quality content that is difficult for humans to distinguish from real content.</a:t>
            </a:r>
          </a:p>
          <a:p>
            <a:pPr marL="342900" indent="-342900" algn="l">
              <a:buFont typeface="Wingdings" panose="05000000000000000000" pitchFamily="2" charset="2"/>
              <a:buChar char="§"/>
            </a:pPr>
            <a:endParaRPr lang="en-US" b="0" i="0">
              <a:solidFill>
                <a:srgbClr val="1C1A1A"/>
              </a:solidFill>
              <a:effectLst/>
              <a:latin typeface="Comic Sans MS" panose="030F0702030302020204" pitchFamily="66" charset="0"/>
            </a:endParaRPr>
          </a:p>
          <a:p>
            <a:pPr marL="342900" indent="-342900" algn="l">
              <a:buFont typeface="Wingdings" panose="05000000000000000000" pitchFamily="2" charset="2"/>
              <a:buChar char="§"/>
            </a:pPr>
            <a:r>
              <a:rPr lang="en-US" b="1" i="0">
                <a:solidFill>
                  <a:srgbClr val="C00000"/>
                </a:solidFill>
                <a:effectLst/>
                <a:latin typeface="Comic Sans MS" panose="030F0702030302020204" pitchFamily="66" charset="0"/>
              </a:rPr>
              <a:t>Gen-AI can enable new applications and uses. </a:t>
            </a:r>
            <a:r>
              <a:rPr lang="en-US" b="0" i="0">
                <a:solidFill>
                  <a:srgbClr val="1C1A1A"/>
                </a:solidFill>
                <a:effectLst/>
                <a:latin typeface="Comic Sans MS" panose="030F0702030302020204" pitchFamily="66" charset="0"/>
              </a:rPr>
              <a:t>The ability of Gen-AI to create new content opens up many possibilities for new applications and uses. For example, it can be used to create personalized experiences, such as personalized news articles or personalized music recommendations.</a:t>
            </a:r>
          </a:p>
        </p:txBody>
      </p:sp>
      <p:sp>
        <p:nvSpPr>
          <p:cNvPr id="4" name="Slide Number Placeholder 3">
            <a:extLst>
              <a:ext uri="{FF2B5EF4-FFF2-40B4-BE49-F238E27FC236}">
                <a16:creationId xmlns:a16="http://schemas.microsoft.com/office/drawing/2014/main" id="{3D69C969-15E1-4966-9FB5-3D1F85A4771E}"/>
              </a:ext>
            </a:extLst>
          </p:cNvPr>
          <p:cNvSpPr>
            <a:spLocks noGrp="1"/>
          </p:cNvSpPr>
          <p:nvPr>
            <p:ph type="sldNum" sz="quarter" idx="12"/>
          </p:nvPr>
        </p:nvSpPr>
        <p:spPr/>
        <p:txBody>
          <a:bodyPr/>
          <a:lstStyle/>
          <a:p>
            <a:fld id="{3A98EE3D-8CD1-4C3F-BD1C-C98C9596463C}" type="slidenum">
              <a:rPr lang="en-US" smtClean="0"/>
              <a:t>54</a:t>
            </a:fld>
            <a:endParaRPr lang="en-US" dirty="0"/>
          </a:p>
        </p:txBody>
      </p:sp>
    </p:spTree>
    <p:extLst>
      <p:ext uri="{BB962C8B-B14F-4D97-AF65-F5344CB8AC3E}">
        <p14:creationId xmlns:p14="http://schemas.microsoft.com/office/powerpoint/2010/main" val="3231749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8088C4-FE80-1186-AC2D-B87C059A1FC8}"/>
              </a:ext>
            </a:extLst>
          </p:cNvPr>
          <p:cNvSpPr>
            <a:spLocks noGrp="1"/>
          </p:cNvSpPr>
          <p:nvPr>
            <p:ph type="title"/>
          </p:nvPr>
        </p:nvSpPr>
        <p:spPr>
          <a:xfrm>
            <a:off x="846072" y="796552"/>
            <a:ext cx="9050767" cy="568782"/>
          </a:xfrm>
        </p:spPr>
        <p:txBody>
          <a:bodyPr>
            <a:normAutofit fontScale="90000"/>
          </a:bodyPr>
          <a:lstStyle/>
          <a:p>
            <a:r>
              <a:rPr lang="en-IN"/>
              <a:t>GEN AI and SOCIETY?</a:t>
            </a:r>
          </a:p>
        </p:txBody>
      </p:sp>
      <p:sp>
        <p:nvSpPr>
          <p:cNvPr id="3" name="TextBox 2">
            <a:extLst>
              <a:ext uri="{FF2B5EF4-FFF2-40B4-BE49-F238E27FC236}">
                <a16:creationId xmlns:a16="http://schemas.microsoft.com/office/drawing/2014/main" id="{124F4BF5-C1F4-68AF-8432-41225E843E1E}"/>
              </a:ext>
            </a:extLst>
          </p:cNvPr>
          <p:cNvSpPr txBox="1"/>
          <p:nvPr/>
        </p:nvSpPr>
        <p:spPr>
          <a:xfrm>
            <a:off x="846071" y="1582340"/>
            <a:ext cx="10536303" cy="4801314"/>
          </a:xfrm>
          <a:prstGeom prst="rect">
            <a:avLst/>
          </a:prstGeom>
          <a:noFill/>
        </p:spPr>
        <p:txBody>
          <a:bodyPr wrap="square">
            <a:spAutoFit/>
          </a:bodyPr>
          <a:lstStyle/>
          <a:p>
            <a:pPr algn="l"/>
            <a:r>
              <a:rPr lang="en-US" b="1" i="0">
                <a:solidFill>
                  <a:srgbClr val="C00000"/>
                </a:solidFill>
                <a:effectLst/>
                <a:latin typeface="Comic Sans MS" panose="030F0702030302020204" pitchFamily="66" charset="0"/>
              </a:rPr>
              <a:t>Healthcare: </a:t>
            </a:r>
            <a:r>
              <a:rPr lang="en-US" b="0" i="0">
                <a:effectLst/>
                <a:latin typeface="Comic Sans MS" panose="030F0702030302020204" pitchFamily="66" charset="0"/>
              </a:rPr>
              <a:t>Gen-AI is being used to develop new drugs and treatments, to improve the accuracy of medical diagnosis, and to personalize healthcare treatments.</a:t>
            </a:r>
          </a:p>
          <a:p>
            <a:pPr algn="l">
              <a:buFont typeface="Arial" panose="020B0604020202020204" pitchFamily="34" charset="0"/>
              <a:buChar char="•"/>
            </a:pPr>
            <a:endParaRPr lang="en-US" b="0" i="0">
              <a:effectLst/>
              <a:latin typeface="Comic Sans MS" panose="030F0702030302020204" pitchFamily="66" charset="0"/>
            </a:endParaRPr>
          </a:p>
          <a:p>
            <a:pPr algn="l"/>
            <a:r>
              <a:rPr lang="en-US" b="1" i="0">
                <a:solidFill>
                  <a:srgbClr val="C00000"/>
                </a:solidFill>
                <a:effectLst/>
                <a:latin typeface="Comic Sans MS" panose="030F0702030302020204" pitchFamily="66" charset="0"/>
              </a:rPr>
              <a:t>Education: </a:t>
            </a:r>
            <a:r>
              <a:rPr lang="en-US" b="0" i="0">
                <a:effectLst/>
                <a:latin typeface="Comic Sans MS" panose="030F0702030302020204" pitchFamily="66" charset="0"/>
              </a:rPr>
              <a:t>Gen-AI is being used to create personalized learning experiences, to develop new educational tools and resources, and to make education more accessible and affordable.</a:t>
            </a:r>
          </a:p>
          <a:p>
            <a:pPr algn="l"/>
            <a:endParaRPr lang="en-US" b="0" i="0">
              <a:effectLst/>
              <a:latin typeface="Comic Sans MS" panose="030F0702030302020204" pitchFamily="66" charset="0"/>
            </a:endParaRPr>
          </a:p>
          <a:p>
            <a:pPr algn="l"/>
            <a:r>
              <a:rPr lang="en-US" b="1" i="0">
                <a:solidFill>
                  <a:srgbClr val="C00000"/>
                </a:solidFill>
                <a:effectLst/>
                <a:latin typeface="Comic Sans MS" panose="030F0702030302020204" pitchFamily="66" charset="0"/>
              </a:rPr>
              <a:t>Business: </a:t>
            </a:r>
            <a:r>
              <a:rPr lang="en-US" b="0" i="0">
                <a:effectLst/>
                <a:latin typeface="Comic Sans MS" panose="030F0702030302020204" pitchFamily="66" charset="0"/>
              </a:rPr>
              <a:t>Gen-AI is being used to automate tasks and improve productivity, to develop new products and services, and to make better business decisions.</a:t>
            </a:r>
          </a:p>
          <a:p>
            <a:pPr algn="l"/>
            <a:endParaRPr lang="en-US" b="0" i="0">
              <a:effectLst/>
              <a:latin typeface="Comic Sans MS" panose="030F0702030302020204" pitchFamily="66" charset="0"/>
            </a:endParaRPr>
          </a:p>
          <a:p>
            <a:pPr algn="l"/>
            <a:r>
              <a:rPr lang="en-US" b="1" i="0">
                <a:solidFill>
                  <a:srgbClr val="C00000"/>
                </a:solidFill>
                <a:effectLst/>
                <a:latin typeface="Comic Sans MS" panose="030F0702030302020204" pitchFamily="66" charset="0"/>
              </a:rPr>
              <a:t>Transportation: </a:t>
            </a:r>
            <a:r>
              <a:rPr lang="en-US" b="0" i="0">
                <a:effectLst/>
                <a:latin typeface="Comic Sans MS" panose="030F0702030302020204" pitchFamily="66" charset="0"/>
              </a:rPr>
              <a:t>Gen-AI is being used to develop self-driving cars and trucks, to improve traffic flow, and to make transportation more efficient and accessible.</a:t>
            </a:r>
          </a:p>
          <a:p>
            <a:pPr algn="l">
              <a:buFont typeface="Arial" panose="020B0604020202020204" pitchFamily="34" charset="0"/>
              <a:buChar char="•"/>
            </a:pPr>
            <a:endParaRPr lang="en-US" b="0" i="0">
              <a:effectLst/>
              <a:latin typeface="Comic Sans MS" panose="030F0702030302020204" pitchFamily="66" charset="0"/>
            </a:endParaRPr>
          </a:p>
          <a:p>
            <a:pPr algn="l"/>
            <a:r>
              <a:rPr lang="en-US" b="1" i="0">
                <a:solidFill>
                  <a:srgbClr val="C00000"/>
                </a:solidFill>
                <a:effectLst/>
                <a:latin typeface="Comic Sans MS" panose="030F0702030302020204" pitchFamily="66" charset="0"/>
              </a:rPr>
              <a:t>Manufacturing: </a:t>
            </a:r>
            <a:r>
              <a:rPr lang="en-US" b="0" i="0">
                <a:effectLst/>
                <a:latin typeface="Comic Sans MS" panose="030F0702030302020204" pitchFamily="66" charset="0"/>
              </a:rPr>
              <a:t>Gen-AI is being used to automate production processes, to improve the quality of products, and to make manufacturing more efficient and cost-effective.</a:t>
            </a:r>
          </a:p>
          <a:p>
            <a:pPr algn="l">
              <a:buFont typeface="Arial" panose="020B0604020202020204" pitchFamily="34" charset="0"/>
              <a:buChar char="•"/>
            </a:pPr>
            <a:endParaRPr lang="en-US" b="0" i="0">
              <a:effectLst/>
              <a:latin typeface="Comic Sans MS" panose="030F0702030302020204" pitchFamily="66" charset="0"/>
            </a:endParaRPr>
          </a:p>
          <a:p>
            <a:pPr algn="l"/>
            <a:r>
              <a:rPr lang="en-US" b="1" i="0">
                <a:solidFill>
                  <a:srgbClr val="C00000"/>
                </a:solidFill>
                <a:effectLst/>
                <a:latin typeface="Comic Sans MS" panose="030F0702030302020204" pitchFamily="66" charset="0"/>
              </a:rPr>
              <a:t>Entertainment: </a:t>
            </a:r>
            <a:r>
              <a:rPr lang="en-US" b="0" i="0">
                <a:effectLst/>
                <a:latin typeface="Comic Sans MS" panose="030F0702030302020204" pitchFamily="66" charset="0"/>
              </a:rPr>
              <a:t>Gen-AI is being used to create new video games, movies, and music, and to make entertainment more personalized and engaging.</a:t>
            </a:r>
          </a:p>
        </p:txBody>
      </p:sp>
      <p:sp>
        <p:nvSpPr>
          <p:cNvPr id="5" name="Slide Number Placeholder 4">
            <a:extLst>
              <a:ext uri="{FF2B5EF4-FFF2-40B4-BE49-F238E27FC236}">
                <a16:creationId xmlns:a16="http://schemas.microsoft.com/office/drawing/2014/main" id="{8BC73912-7512-50DA-4260-4B4EC6B9958A}"/>
              </a:ext>
            </a:extLst>
          </p:cNvPr>
          <p:cNvSpPr>
            <a:spLocks noGrp="1"/>
          </p:cNvSpPr>
          <p:nvPr>
            <p:ph type="sldNum" sz="quarter" idx="12"/>
          </p:nvPr>
        </p:nvSpPr>
        <p:spPr/>
        <p:txBody>
          <a:bodyPr/>
          <a:lstStyle/>
          <a:p>
            <a:fld id="{3A98EE3D-8CD1-4C3F-BD1C-C98C9596463C}" type="slidenum">
              <a:rPr lang="en-US" smtClean="0"/>
              <a:t>55</a:t>
            </a:fld>
            <a:endParaRPr lang="en-US" dirty="0"/>
          </a:p>
        </p:txBody>
      </p:sp>
    </p:spTree>
    <p:extLst>
      <p:ext uri="{BB962C8B-B14F-4D97-AF65-F5344CB8AC3E}">
        <p14:creationId xmlns:p14="http://schemas.microsoft.com/office/powerpoint/2010/main" val="3470069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C669-4C65-9D7F-7F88-0C972C4A87D9}"/>
              </a:ext>
            </a:extLst>
          </p:cNvPr>
          <p:cNvSpPr>
            <a:spLocks noGrp="1"/>
          </p:cNvSpPr>
          <p:nvPr>
            <p:ph type="title"/>
          </p:nvPr>
        </p:nvSpPr>
        <p:spPr/>
        <p:txBody>
          <a:bodyPr/>
          <a:lstStyle/>
          <a:p>
            <a:r>
              <a:rPr lang="en-IN"/>
              <a:t>Take Aways</a:t>
            </a:r>
          </a:p>
        </p:txBody>
      </p:sp>
      <p:sp>
        <p:nvSpPr>
          <p:cNvPr id="4" name="TextBox 3">
            <a:extLst>
              <a:ext uri="{FF2B5EF4-FFF2-40B4-BE49-F238E27FC236}">
                <a16:creationId xmlns:a16="http://schemas.microsoft.com/office/drawing/2014/main" id="{1300C213-BD3B-B6D2-B609-E42F9DD92D1B}"/>
              </a:ext>
            </a:extLst>
          </p:cNvPr>
          <p:cNvSpPr txBox="1"/>
          <p:nvPr/>
        </p:nvSpPr>
        <p:spPr>
          <a:xfrm>
            <a:off x="1097280" y="1467234"/>
            <a:ext cx="9353550" cy="4997715"/>
          </a:xfrm>
          <a:prstGeom prst="rect">
            <a:avLst/>
          </a:prstGeom>
          <a:noFill/>
        </p:spPr>
        <p:txBody>
          <a:bodyPr wrap="square">
            <a:spAutoFit/>
          </a:bodyPr>
          <a:lstStyle/>
          <a:p>
            <a:pPr marL="285750" indent="-285750" algn="l">
              <a:lnSpc>
                <a:spcPct val="200000"/>
              </a:lnSpc>
              <a:buFont typeface="Wingdings" panose="05000000000000000000" pitchFamily="2" charset="2"/>
              <a:buChar char="q"/>
            </a:pPr>
            <a:r>
              <a:rPr lang="en-US" b="0" i="0">
                <a:effectLst/>
                <a:latin typeface="Comic Sans MS" panose="030F0702030302020204" pitchFamily="66" charset="0"/>
              </a:rPr>
              <a:t>Under Standing of AI and Subdomains</a:t>
            </a:r>
          </a:p>
          <a:p>
            <a:pPr marL="285750" indent="-285750" algn="l">
              <a:lnSpc>
                <a:spcPct val="200000"/>
              </a:lnSpc>
              <a:buFont typeface="Wingdings" panose="05000000000000000000" pitchFamily="2" charset="2"/>
              <a:buChar char="q"/>
            </a:pPr>
            <a:r>
              <a:rPr lang="en-US">
                <a:latin typeface="Comic Sans MS" panose="030F0702030302020204" pitchFamily="66" charset="0"/>
              </a:rPr>
              <a:t>Discriminative vs Generative Models</a:t>
            </a:r>
          </a:p>
          <a:p>
            <a:pPr marL="285750" indent="-285750" algn="l">
              <a:lnSpc>
                <a:spcPct val="200000"/>
              </a:lnSpc>
              <a:buFont typeface="Wingdings" panose="05000000000000000000" pitchFamily="2" charset="2"/>
              <a:buChar char="q"/>
            </a:pPr>
            <a:r>
              <a:rPr lang="en-US">
                <a:latin typeface="Comic Sans MS" panose="030F0702030302020204" pitchFamily="66" charset="0"/>
              </a:rPr>
              <a:t>Encoder – Decoder Models</a:t>
            </a:r>
          </a:p>
          <a:p>
            <a:pPr marL="285750" indent="-285750" algn="l">
              <a:lnSpc>
                <a:spcPct val="200000"/>
              </a:lnSpc>
              <a:buFont typeface="Wingdings" panose="05000000000000000000" pitchFamily="2" charset="2"/>
              <a:buChar char="q"/>
            </a:pPr>
            <a:r>
              <a:rPr lang="en-US">
                <a:latin typeface="Comic Sans MS" panose="030F0702030302020204" pitchFamily="66" charset="0"/>
              </a:rPr>
              <a:t>Generative Adverserial Networks(GANs)</a:t>
            </a:r>
          </a:p>
          <a:p>
            <a:pPr marL="285750" indent="-285750" algn="l">
              <a:lnSpc>
                <a:spcPct val="200000"/>
              </a:lnSpc>
              <a:buFont typeface="Wingdings" panose="05000000000000000000" pitchFamily="2" charset="2"/>
              <a:buChar char="q"/>
            </a:pPr>
            <a:r>
              <a:rPr lang="en-US">
                <a:latin typeface="Comic Sans MS" panose="030F0702030302020204" pitchFamily="66" charset="0"/>
              </a:rPr>
              <a:t>Diffusion Networks</a:t>
            </a:r>
          </a:p>
          <a:p>
            <a:pPr marL="285750" indent="-285750" algn="l">
              <a:lnSpc>
                <a:spcPct val="200000"/>
              </a:lnSpc>
              <a:buFont typeface="Wingdings" panose="05000000000000000000" pitchFamily="2" charset="2"/>
              <a:buChar char="q"/>
            </a:pPr>
            <a:r>
              <a:rPr lang="en-US">
                <a:latin typeface="Comic Sans MS" panose="030F0702030302020204" pitchFamily="66" charset="0"/>
              </a:rPr>
              <a:t>LLMs and GPTs</a:t>
            </a:r>
          </a:p>
          <a:p>
            <a:pPr marL="285750" indent="-285750" algn="l">
              <a:lnSpc>
                <a:spcPct val="200000"/>
              </a:lnSpc>
              <a:buFont typeface="Wingdings" panose="05000000000000000000" pitchFamily="2" charset="2"/>
              <a:buChar char="q"/>
            </a:pPr>
            <a:r>
              <a:rPr lang="en-US">
                <a:latin typeface="Comic Sans MS" panose="030F0702030302020204" pitchFamily="66" charset="0"/>
              </a:rPr>
              <a:t>Popular Gen AI Models</a:t>
            </a:r>
          </a:p>
          <a:p>
            <a:pPr marL="285750" indent="-285750" algn="l">
              <a:lnSpc>
                <a:spcPct val="200000"/>
              </a:lnSpc>
              <a:buFont typeface="Wingdings" panose="05000000000000000000" pitchFamily="2" charset="2"/>
              <a:buChar char="q"/>
            </a:pPr>
            <a:r>
              <a:rPr lang="en-US">
                <a:latin typeface="Comic Sans MS" panose="030F0702030302020204" pitchFamily="66" charset="0"/>
              </a:rPr>
              <a:t>Imapct of Gen AI</a:t>
            </a:r>
          </a:p>
          <a:p>
            <a:pPr marL="285750" indent="-285750" algn="l">
              <a:lnSpc>
                <a:spcPct val="200000"/>
              </a:lnSpc>
              <a:buFont typeface="Wingdings" panose="05000000000000000000" pitchFamily="2" charset="2"/>
              <a:buChar char="q"/>
            </a:pPr>
            <a:r>
              <a:rPr lang="en-US">
                <a:latin typeface="Comic Sans MS" panose="030F0702030302020204" pitchFamily="66" charset="0"/>
              </a:rPr>
              <a:t>Gen AI and Society</a:t>
            </a:r>
          </a:p>
        </p:txBody>
      </p:sp>
      <p:sp>
        <p:nvSpPr>
          <p:cNvPr id="6" name="Slide Number Placeholder 5">
            <a:extLst>
              <a:ext uri="{FF2B5EF4-FFF2-40B4-BE49-F238E27FC236}">
                <a16:creationId xmlns:a16="http://schemas.microsoft.com/office/drawing/2014/main" id="{B7FF6843-7D56-2C6D-C187-E3ED0D839CFE}"/>
              </a:ext>
            </a:extLst>
          </p:cNvPr>
          <p:cNvSpPr>
            <a:spLocks noGrp="1"/>
          </p:cNvSpPr>
          <p:nvPr>
            <p:ph type="sldNum" sz="quarter" idx="12"/>
          </p:nvPr>
        </p:nvSpPr>
        <p:spPr/>
        <p:txBody>
          <a:bodyPr/>
          <a:lstStyle/>
          <a:p>
            <a:fld id="{3A98EE3D-8CD1-4C3F-BD1C-C98C9596463C}" type="slidenum">
              <a:rPr lang="en-US" smtClean="0"/>
              <a:t>56</a:t>
            </a:fld>
            <a:endParaRPr lang="en-US" dirty="0"/>
          </a:p>
        </p:txBody>
      </p:sp>
    </p:spTree>
    <p:extLst>
      <p:ext uri="{BB962C8B-B14F-4D97-AF65-F5344CB8AC3E}">
        <p14:creationId xmlns:p14="http://schemas.microsoft.com/office/powerpoint/2010/main" val="2998897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 You Colorful Images, Stock Photos &amp;amp; Vectors | Shutterstock">
            <a:extLst>
              <a:ext uri="{FF2B5EF4-FFF2-40B4-BE49-F238E27FC236}">
                <a16:creationId xmlns:a16="http://schemas.microsoft.com/office/drawing/2014/main" id="{335ADB67-50AE-4DB5-BD28-F06A1C9CDD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192"/>
          <a:stretch/>
        </p:blipFill>
        <p:spPr bwMode="auto">
          <a:xfrm>
            <a:off x="2690813" y="980492"/>
            <a:ext cx="6600825" cy="24485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5F21C1-4CCE-C011-B7AF-25F7A7677C28}"/>
              </a:ext>
            </a:extLst>
          </p:cNvPr>
          <p:cNvSpPr txBox="1"/>
          <p:nvPr/>
        </p:nvSpPr>
        <p:spPr>
          <a:xfrm flipH="1">
            <a:off x="3319463" y="4276725"/>
            <a:ext cx="3024187" cy="2031325"/>
          </a:xfrm>
          <a:prstGeom prst="rect">
            <a:avLst/>
          </a:prstGeom>
          <a:noFill/>
        </p:spPr>
        <p:txBody>
          <a:bodyPr wrap="square" rtlCol="0">
            <a:spAutoFit/>
          </a:bodyPr>
          <a:lstStyle/>
          <a:p>
            <a:r>
              <a:rPr lang="en-IN">
                <a:solidFill>
                  <a:srgbClr val="002060"/>
                </a:solidFill>
                <a:latin typeface="Comic Sans MS" panose="030F0702030302020204" pitchFamily="66" charset="0"/>
              </a:rPr>
              <a:t>Dr. Shailesh Sivan</a:t>
            </a:r>
          </a:p>
          <a:p>
            <a:endParaRPr lang="en-IN">
              <a:solidFill>
                <a:srgbClr val="002060"/>
              </a:solidFill>
              <a:latin typeface="Comic Sans MS" panose="030F0702030302020204" pitchFamily="66" charset="0"/>
            </a:endParaRPr>
          </a:p>
          <a:p>
            <a:r>
              <a:rPr lang="en-IN">
                <a:solidFill>
                  <a:srgbClr val="002060"/>
                </a:solidFill>
                <a:latin typeface="Comic Sans MS" panose="030F0702030302020204" pitchFamily="66" charset="0"/>
              </a:rPr>
              <a:t>+91 8907230664</a:t>
            </a:r>
          </a:p>
          <a:p>
            <a:endParaRPr lang="en-IN">
              <a:solidFill>
                <a:srgbClr val="002060"/>
              </a:solidFill>
              <a:latin typeface="Comic Sans MS" panose="030F0702030302020204" pitchFamily="66" charset="0"/>
            </a:endParaRPr>
          </a:p>
          <a:p>
            <a:r>
              <a:rPr lang="en-IN">
                <a:solidFill>
                  <a:srgbClr val="002060"/>
                </a:solidFill>
                <a:latin typeface="Comic Sans MS" panose="030F0702030302020204" pitchFamily="66" charset="0"/>
              </a:rPr>
              <a:t>shaileshsivan@cusat.ac.in </a:t>
            </a:r>
          </a:p>
          <a:p>
            <a:endParaRPr lang="en-IN"/>
          </a:p>
          <a:p>
            <a:endParaRPr lang="en-IN"/>
          </a:p>
        </p:txBody>
      </p:sp>
      <p:pic>
        <p:nvPicPr>
          <p:cNvPr id="4" name="Graphic 3" descr="User with solid fill">
            <a:extLst>
              <a:ext uri="{FF2B5EF4-FFF2-40B4-BE49-F238E27FC236}">
                <a16:creationId xmlns:a16="http://schemas.microsoft.com/office/drawing/2014/main" id="{F896141D-BFAD-9725-9888-BC0E39D66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5589" y="4191000"/>
            <a:ext cx="509588" cy="509588"/>
          </a:xfrm>
          <a:prstGeom prst="rect">
            <a:avLst/>
          </a:prstGeom>
        </p:spPr>
      </p:pic>
      <p:pic>
        <p:nvPicPr>
          <p:cNvPr id="6" name="Graphic 5" descr="Receiver with solid fill">
            <a:extLst>
              <a:ext uri="{FF2B5EF4-FFF2-40B4-BE49-F238E27FC236}">
                <a16:creationId xmlns:a16="http://schemas.microsoft.com/office/drawing/2014/main" id="{B29720A7-6925-01E5-51B5-50F04B8571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5589" y="4787563"/>
            <a:ext cx="404812" cy="404812"/>
          </a:xfrm>
          <a:prstGeom prst="rect">
            <a:avLst/>
          </a:prstGeom>
        </p:spPr>
      </p:pic>
      <p:pic>
        <p:nvPicPr>
          <p:cNvPr id="8" name="Graphic 7" descr="Envelope with solid fill">
            <a:extLst>
              <a:ext uri="{FF2B5EF4-FFF2-40B4-BE49-F238E27FC236}">
                <a16:creationId xmlns:a16="http://schemas.microsoft.com/office/drawing/2014/main" id="{828D18B8-EF67-DD72-8C35-1E01866F17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2732" y="5292387"/>
            <a:ext cx="457200" cy="457200"/>
          </a:xfrm>
          <a:prstGeom prst="rect">
            <a:avLst/>
          </a:prstGeom>
        </p:spPr>
      </p:pic>
      <p:pic>
        <p:nvPicPr>
          <p:cNvPr id="10" name="Graphic 9">
            <a:extLst>
              <a:ext uri="{FF2B5EF4-FFF2-40B4-BE49-F238E27FC236}">
                <a16:creationId xmlns:a16="http://schemas.microsoft.com/office/drawing/2014/main" id="{C7FB7204-0BBA-00CB-FE30-CEA68AA1EE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1875" y="3693318"/>
            <a:ext cx="2007393" cy="2007393"/>
          </a:xfrm>
          <a:prstGeom prst="rect">
            <a:avLst/>
          </a:prstGeom>
        </p:spPr>
      </p:pic>
      <p:sp>
        <p:nvSpPr>
          <p:cNvPr id="12" name="TextBox 11">
            <a:extLst>
              <a:ext uri="{FF2B5EF4-FFF2-40B4-BE49-F238E27FC236}">
                <a16:creationId xmlns:a16="http://schemas.microsoft.com/office/drawing/2014/main" id="{B3B696D5-A0BD-4EF1-B355-91C969B60F8A}"/>
              </a:ext>
            </a:extLst>
          </p:cNvPr>
          <p:cNvSpPr txBox="1"/>
          <p:nvPr/>
        </p:nvSpPr>
        <p:spPr>
          <a:xfrm>
            <a:off x="6981825" y="5692842"/>
            <a:ext cx="2952750" cy="369332"/>
          </a:xfrm>
          <a:prstGeom prst="rect">
            <a:avLst/>
          </a:prstGeom>
          <a:noFill/>
        </p:spPr>
        <p:txBody>
          <a:bodyPr wrap="square">
            <a:spAutoFit/>
          </a:bodyPr>
          <a:lstStyle/>
          <a:p>
            <a:r>
              <a:rPr lang="en-IN">
                <a:solidFill>
                  <a:srgbClr val="002060"/>
                </a:solidFill>
                <a:latin typeface="Comic Sans MS" panose="030F0702030302020204" pitchFamily="66" charset="0"/>
              </a:rPr>
              <a:t>https://shaileshsivan.info</a:t>
            </a:r>
          </a:p>
        </p:txBody>
      </p:sp>
      <p:sp>
        <p:nvSpPr>
          <p:cNvPr id="3" name="Date Placeholder 2">
            <a:extLst>
              <a:ext uri="{FF2B5EF4-FFF2-40B4-BE49-F238E27FC236}">
                <a16:creationId xmlns:a16="http://schemas.microsoft.com/office/drawing/2014/main" id="{32675CD5-7703-DEB4-3591-D350DBDDD9F2}"/>
              </a:ext>
            </a:extLst>
          </p:cNvPr>
          <p:cNvSpPr>
            <a:spLocks noGrp="1"/>
          </p:cNvSpPr>
          <p:nvPr>
            <p:ph type="dt" sz="half" idx="10"/>
          </p:nvPr>
        </p:nvSpPr>
        <p:spPr/>
        <p:txBody>
          <a:bodyPr/>
          <a:lstStyle/>
          <a:p>
            <a:fld id="{210319C3-F5E5-47F1-8FE9-A4C20B6430ED}" type="datetime1">
              <a:rPr lang="en-US" smtClean="0"/>
              <a:t>1/18/2024</a:t>
            </a:fld>
            <a:endParaRPr lang="en-US" dirty="0"/>
          </a:p>
        </p:txBody>
      </p:sp>
      <p:sp>
        <p:nvSpPr>
          <p:cNvPr id="5" name="Footer Placeholder 4">
            <a:extLst>
              <a:ext uri="{FF2B5EF4-FFF2-40B4-BE49-F238E27FC236}">
                <a16:creationId xmlns:a16="http://schemas.microsoft.com/office/drawing/2014/main" id="{1315C3B4-7D7F-EE9C-34EB-8F7EC96E1407}"/>
              </a:ext>
            </a:extLst>
          </p:cNvPr>
          <p:cNvSpPr>
            <a:spLocks noGrp="1"/>
          </p:cNvSpPr>
          <p:nvPr>
            <p:ph type="ftr" sz="quarter" idx="11"/>
          </p:nvPr>
        </p:nvSpPr>
        <p:spPr/>
        <p:txBody>
          <a:bodyPr/>
          <a:lstStyle/>
          <a:p>
            <a:r>
              <a:rPr lang="en-US"/>
              <a:t>Generative AI</a:t>
            </a:r>
            <a:endParaRPr lang="en-US" dirty="0"/>
          </a:p>
        </p:txBody>
      </p:sp>
      <p:sp>
        <p:nvSpPr>
          <p:cNvPr id="7" name="Slide Number Placeholder 6">
            <a:extLst>
              <a:ext uri="{FF2B5EF4-FFF2-40B4-BE49-F238E27FC236}">
                <a16:creationId xmlns:a16="http://schemas.microsoft.com/office/drawing/2014/main" id="{8D899D5D-7257-1532-4299-DBB76D4AC99E}"/>
              </a:ext>
            </a:extLst>
          </p:cNvPr>
          <p:cNvSpPr>
            <a:spLocks noGrp="1"/>
          </p:cNvSpPr>
          <p:nvPr>
            <p:ph type="sldNum" sz="quarter" idx="12"/>
          </p:nvPr>
        </p:nvSpPr>
        <p:spPr/>
        <p:txBody>
          <a:bodyPr/>
          <a:lstStyle/>
          <a:p>
            <a:fld id="{3A98EE3D-8CD1-4C3F-BD1C-C98C9596463C}" type="slidenum">
              <a:rPr lang="en-US" smtClean="0"/>
              <a:t>57</a:t>
            </a:fld>
            <a:endParaRPr lang="en-US" dirty="0"/>
          </a:p>
        </p:txBody>
      </p:sp>
    </p:spTree>
    <p:extLst>
      <p:ext uri="{BB962C8B-B14F-4D97-AF65-F5344CB8AC3E}">
        <p14:creationId xmlns:p14="http://schemas.microsoft.com/office/powerpoint/2010/main" val="3473428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Questions poster with colorful brush strokes Vector Image">
            <a:extLst>
              <a:ext uri="{FF2B5EF4-FFF2-40B4-BE49-F238E27FC236}">
                <a16:creationId xmlns:a16="http://schemas.microsoft.com/office/drawing/2014/main" id="{234FA84A-A9A7-453C-9CD6-6972542D48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69" b="31837"/>
          <a:stretch/>
        </p:blipFill>
        <p:spPr bwMode="auto">
          <a:xfrm>
            <a:off x="1700212" y="2069932"/>
            <a:ext cx="8791575" cy="318173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4D11436-7AD8-E926-C69A-EECB352F995B}"/>
              </a:ext>
            </a:extLst>
          </p:cNvPr>
          <p:cNvSpPr>
            <a:spLocks noGrp="1"/>
          </p:cNvSpPr>
          <p:nvPr>
            <p:ph type="dt" sz="half" idx="10"/>
          </p:nvPr>
        </p:nvSpPr>
        <p:spPr/>
        <p:txBody>
          <a:bodyPr/>
          <a:lstStyle/>
          <a:p>
            <a:fld id="{2CCFCE6C-417D-4164-AC9E-3A181ADF9EEE}" type="datetime1">
              <a:rPr lang="en-US" smtClean="0"/>
              <a:t>1/18/2024</a:t>
            </a:fld>
            <a:endParaRPr lang="en-US" dirty="0"/>
          </a:p>
        </p:txBody>
      </p:sp>
      <p:sp>
        <p:nvSpPr>
          <p:cNvPr id="3" name="Footer Placeholder 2">
            <a:extLst>
              <a:ext uri="{FF2B5EF4-FFF2-40B4-BE49-F238E27FC236}">
                <a16:creationId xmlns:a16="http://schemas.microsoft.com/office/drawing/2014/main" id="{0066B514-8D57-3FE3-1D57-DBFFAA09A9B2}"/>
              </a:ext>
            </a:extLst>
          </p:cNvPr>
          <p:cNvSpPr>
            <a:spLocks noGrp="1"/>
          </p:cNvSpPr>
          <p:nvPr>
            <p:ph type="ftr" sz="quarter" idx="11"/>
          </p:nvPr>
        </p:nvSpPr>
        <p:spPr/>
        <p:txBody>
          <a:bodyPr/>
          <a:lstStyle/>
          <a:p>
            <a:r>
              <a:rPr lang="en-US"/>
              <a:t>Generative AI</a:t>
            </a:r>
            <a:endParaRPr lang="en-US" dirty="0"/>
          </a:p>
        </p:txBody>
      </p:sp>
      <p:sp>
        <p:nvSpPr>
          <p:cNvPr id="4" name="Slide Number Placeholder 3">
            <a:extLst>
              <a:ext uri="{FF2B5EF4-FFF2-40B4-BE49-F238E27FC236}">
                <a16:creationId xmlns:a16="http://schemas.microsoft.com/office/drawing/2014/main" id="{3EADD24F-32F8-12E9-E13E-FA34C60182B9}"/>
              </a:ext>
            </a:extLst>
          </p:cNvPr>
          <p:cNvSpPr>
            <a:spLocks noGrp="1"/>
          </p:cNvSpPr>
          <p:nvPr>
            <p:ph type="sldNum" sz="quarter" idx="12"/>
          </p:nvPr>
        </p:nvSpPr>
        <p:spPr/>
        <p:txBody>
          <a:bodyPr/>
          <a:lstStyle/>
          <a:p>
            <a:fld id="{3A98EE3D-8CD1-4C3F-BD1C-C98C9596463C}" type="slidenum">
              <a:rPr lang="en-US" smtClean="0"/>
              <a:t>58</a:t>
            </a:fld>
            <a:endParaRPr lang="en-US" dirty="0"/>
          </a:p>
        </p:txBody>
      </p:sp>
    </p:spTree>
    <p:extLst>
      <p:ext uri="{BB962C8B-B14F-4D97-AF65-F5344CB8AC3E}">
        <p14:creationId xmlns:p14="http://schemas.microsoft.com/office/powerpoint/2010/main" val="119162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Artificial Intelligence</a:t>
            </a:r>
          </a:p>
        </p:txBody>
      </p:sp>
      <p:sp>
        <p:nvSpPr>
          <p:cNvPr id="3" name="Content Placeholder 2"/>
          <p:cNvSpPr>
            <a:spLocks noGrp="1"/>
          </p:cNvSpPr>
          <p:nvPr>
            <p:ph idx="1"/>
          </p:nvPr>
        </p:nvSpPr>
        <p:spPr>
          <a:xfrm>
            <a:off x="1097280" y="1737360"/>
            <a:ext cx="4938582" cy="4023360"/>
          </a:xfrm>
        </p:spPr>
        <p:txBody>
          <a:bodyPr>
            <a:normAutofit fontScale="85000" lnSpcReduction="20000"/>
          </a:bodyPr>
          <a:lstStyle/>
          <a:p>
            <a:pPr algn="ctr"/>
            <a:r>
              <a:rPr lang="en-IN" b="1" dirty="0"/>
              <a:t>Can We make Computers Intelligent ?</a:t>
            </a:r>
          </a:p>
          <a:p>
            <a:pPr algn="ctr"/>
            <a:r>
              <a:rPr lang="en-IN" b="1" dirty="0">
                <a:solidFill>
                  <a:srgbClr val="00B050"/>
                </a:solidFill>
              </a:rPr>
              <a:t>Yeah Of course !</a:t>
            </a:r>
            <a:endParaRPr lang="en-IN" dirty="0"/>
          </a:p>
          <a:p>
            <a:endParaRPr lang="en-IN" dirty="0"/>
          </a:p>
          <a:p>
            <a:pPr algn="r"/>
            <a:r>
              <a:rPr lang="en-IN" dirty="0"/>
              <a:t>+  Knowledge </a:t>
            </a:r>
            <a:r>
              <a:rPr lang="en-IN"/>
              <a:t>= </a:t>
            </a:r>
            <a:r>
              <a:rPr lang="en-IN" b="1"/>
              <a:t>Artificial </a:t>
            </a:r>
            <a:r>
              <a:rPr lang="en-IN" b="1" dirty="0"/>
              <a:t>Intelligence </a:t>
            </a:r>
          </a:p>
          <a:p>
            <a:pPr algn="ctr"/>
            <a:endParaRPr lang="en-IN" dirty="0"/>
          </a:p>
          <a:p>
            <a:pPr algn="ctr"/>
            <a:endParaRPr lang="en-IN" dirty="0"/>
          </a:p>
          <a:p>
            <a:pPr algn="ctr">
              <a:lnSpc>
                <a:spcPct val="170000"/>
              </a:lnSpc>
            </a:pPr>
            <a:r>
              <a:rPr lang="en-IN" dirty="0"/>
              <a:t>Artificial Intelligence is a scientific domain that’s deals with making intelligence to </a:t>
            </a:r>
            <a:r>
              <a:rPr lang="en-IN"/>
              <a:t>system </a:t>
            </a:r>
          </a:p>
          <a:p>
            <a:pPr algn="ctr"/>
            <a:endParaRPr lang="en-IN" dirty="0"/>
          </a:p>
          <a:p>
            <a:pPr algn="ctr"/>
            <a:r>
              <a:rPr lang="en-IN" dirty="0"/>
              <a:t>To make a system “</a:t>
            </a:r>
            <a:r>
              <a:rPr lang="en-IN" b="1" dirty="0"/>
              <a:t>think like a human</a:t>
            </a:r>
            <a:r>
              <a:rPr lang="en-IN" dirty="0"/>
              <a:t>”</a:t>
            </a:r>
          </a:p>
        </p:txBody>
      </p:sp>
      <p:pic>
        <p:nvPicPr>
          <p:cNvPr id="3076" name="Picture 4" descr="Mind-Setting: Re-Programming The Mind - MR.MEDITA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679" y="2452568"/>
            <a:ext cx="1118698" cy="10080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Importance of Artificial Intelligence Technology">
            <a:extLst>
              <a:ext uri="{FF2B5EF4-FFF2-40B4-BE49-F238E27FC236}">
                <a16:creationId xmlns:a16="http://schemas.microsoft.com/office/drawing/2014/main" id="{8AE785F0-00B8-DA42-1A98-39B17F6D6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1926731"/>
            <a:ext cx="4915265" cy="350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21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Artificial Intelligence</a:t>
            </a:r>
          </a:p>
        </p:txBody>
      </p:sp>
      <p:pic>
        <p:nvPicPr>
          <p:cNvPr id="2050" name="Picture 2" descr="Traditional AI vs. Modern AI.. The evolution of Artificial… | by Awais  Bajwa | Towards Data Science">
            <a:extLst>
              <a:ext uri="{FF2B5EF4-FFF2-40B4-BE49-F238E27FC236}">
                <a16:creationId xmlns:a16="http://schemas.microsoft.com/office/drawing/2014/main" id="{6917D100-27F0-E19B-3FE4-D2227FA9D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788609"/>
            <a:ext cx="7353300"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576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Artificial Intelligence</a:t>
            </a:r>
          </a:p>
        </p:txBody>
      </p:sp>
      <p:pic>
        <p:nvPicPr>
          <p:cNvPr id="3076" name="Picture 4" descr="Artificial Intelligence (AI) in Business: A Complete Guide - Miquido">
            <a:extLst>
              <a:ext uri="{FF2B5EF4-FFF2-40B4-BE49-F238E27FC236}">
                <a16:creationId xmlns:a16="http://schemas.microsoft.com/office/drawing/2014/main" id="{C1D003EC-52D7-4EAD-3A21-49526C128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340768"/>
            <a:ext cx="8822009"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28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0FD6F182-02D1-4F87-8762-B133BBD3830E}"/>
              </a:ext>
            </a:extLst>
          </p:cNvPr>
          <p:cNvSpPr>
            <a:spLocks noGrp="1"/>
          </p:cNvSpPr>
          <p:nvPr>
            <p:ph type="dt" sz="half" idx="10"/>
          </p:nvPr>
        </p:nvSpPr>
        <p:spPr/>
        <p:txBody>
          <a:bodyPr/>
          <a:lstStyle/>
          <a:p>
            <a:r>
              <a:rPr lang="en-US"/>
              <a:t>23/08/2021</a:t>
            </a:r>
            <a:endParaRPr lang="en-US" dirty="0"/>
          </a:p>
        </p:txBody>
      </p:sp>
      <p:sp>
        <p:nvSpPr>
          <p:cNvPr id="12" name="Footer Placeholder 11">
            <a:extLst>
              <a:ext uri="{FF2B5EF4-FFF2-40B4-BE49-F238E27FC236}">
                <a16:creationId xmlns:a16="http://schemas.microsoft.com/office/drawing/2014/main" id="{BB617D3F-1BA4-408C-A8B6-FF82BBDBE3EA}"/>
              </a:ext>
            </a:extLst>
          </p:cNvPr>
          <p:cNvSpPr>
            <a:spLocks noGrp="1"/>
          </p:cNvSpPr>
          <p:nvPr>
            <p:ph type="ftr" sz="quarter" idx="11"/>
          </p:nvPr>
        </p:nvSpPr>
        <p:spPr/>
        <p:txBody>
          <a:bodyPr/>
          <a:lstStyle/>
          <a:p>
            <a:pPr>
              <a:defRPr/>
            </a:pPr>
            <a:r>
              <a:rPr lang="en-US"/>
              <a:t>Introdcution to Machine Learning</a:t>
            </a:r>
            <a:endParaRPr lang="tr-TR"/>
          </a:p>
        </p:txBody>
      </p:sp>
      <p:sp>
        <p:nvSpPr>
          <p:cNvPr id="5" name="Slide Number Placeholder 4">
            <a:extLst>
              <a:ext uri="{FF2B5EF4-FFF2-40B4-BE49-F238E27FC236}">
                <a16:creationId xmlns:a16="http://schemas.microsoft.com/office/drawing/2014/main" id="{FC258C38-D1E5-4A89-87DE-337A3F0B9083}"/>
              </a:ext>
            </a:extLst>
          </p:cNvPr>
          <p:cNvSpPr>
            <a:spLocks noGrp="1"/>
          </p:cNvSpPr>
          <p:nvPr>
            <p:ph type="sldNum" sz="quarter" idx="12"/>
          </p:nvPr>
        </p:nvSpPr>
        <p:spPr/>
        <p:txBody>
          <a:bodyPr/>
          <a:lstStyle/>
          <a:p>
            <a:fld id="{34ADE764-B8A9-453E-9072-BCEEF062CD7B}" type="slidenum">
              <a:rPr lang="tr-TR" altLang="en-US" smtClean="0"/>
              <a:pPr/>
              <a:t>9</a:t>
            </a:fld>
            <a:endParaRPr lang="tr-TR" altLang="en-US"/>
          </a:p>
        </p:txBody>
      </p:sp>
      <p:pic>
        <p:nvPicPr>
          <p:cNvPr id="1026" name="Picture 2" descr="Artificial Intelligence - SwissCognitive – The Global AI Hub">
            <a:extLst>
              <a:ext uri="{FF2B5EF4-FFF2-40B4-BE49-F238E27FC236}">
                <a16:creationId xmlns:a16="http://schemas.microsoft.com/office/drawing/2014/main" id="{26DB6FF7-C863-4917-8230-4A9250FA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985" y="696671"/>
            <a:ext cx="5561882" cy="28723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5EAAB3B-0936-481E-A010-C69CF385F9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9" b="44952"/>
          <a:stretch/>
        </p:blipFill>
        <p:spPr bwMode="auto">
          <a:xfrm>
            <a:off x="7164961" y="2132856"/>
            <a:ext cx="4461749" cy="34807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op Machine Learning Algorithms. Introduction: | by Pavithra M | Medium">
            <a:extLst>
              <a:ext uri="{FF2B5EF4-FFF2-40B4-BE49-F238E27FC236}">
                <a16:creationId xmlns:a16="http://schemas.microsoft.com/office/drawing/2014/main" id="{5C8B52CC-B1A9-4669-91CB-8E1C3EFDA4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20" r="2694" b="7094"/>
          <a:stretch/>
        </p:blipFill>
        <p:spPr bwMode="auto">
          <a:xfrm>
            <a:off x="987577" y="3743953"/>
            <a:ext cx="5616624" cy="252028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FAC0B146-8A33-40C4-864E-91BCB1389B8C}"/>
              </a:ext>
            </a:extLst>
          </p:cNvPr>
          <p:cNvSpPr/>
          <p:nvPr/>
        </p:nvSpPr>
        <p:spPr>
          <a:xfrm>
            <a:off x="2080097" y="937961"/>
            <a:ext cx="1406349" cy="1298730"/>
          </a:xfrm>
          <a:prstGeom prst="ellipse">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D0C70FE-A725-45CB-998F-11DFD501368A}"/>
              </a:ext>
            </a:extLst>
          </p:cNvPr>
          <p:cNvSpPr/>
          <p:nvPr/>
        </p:nvSpPr>
        <p:spPr>
          <a:xfrm>
            <a:off x="987577" y="5794680"/>
            <a:ext cx="2935783" cy="469553"/>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08FDCB4F-4499-450C-B23C-F763A1B84450}"/>
              </a:ext>
            </a:extLst>
          </p:cNvPr>
          <p:cNvSpPr/>
          <p:nvPr/>
        </p:nvSpPr>
        <p:spPr>
          <a:xfrm>
            <a:off x="10668524" y="2002588"/>
            <a:ext cx="933356" cy="1174585"/>
          </a:xfrm>
          <a:prstGeom prst="ellipse">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706516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21.0.2123"/>
  <p:tag name="SLIDO_PRESENTATION_ID" val="00000000-0000-0000-0000-000000000000"/>
  <p:tag name="SLIDO_EVENT_UUID" val="d394f683-3dda-4a9b-a057-8a9dccfa39be"/>
  <p:tag name="SLIDO_EVENT_SECTION_UUID" val="ecf13aee-f0b7-4771-8b0e-11653c4dbc54"/>
</p:tagLst>
</file>

<file path=ppt/theme/theme1.xml><?xml version="1.0" encoding="utf-8"?>
<a:theme xmlns:a="http://schemas.openxmlformats.org/drawingml/2006/main" name="Theme1">
  <a:themeElements>
    <a:clrScheme name="Brights">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ustom 1">
      <a:majorFont>
        <a:latin typeface="Comic Sans MS"/>
        <a:ea typeface=""/>
        <a:cs typeface=""/>
      </a:majorFont>
      <a:minorFont>
        <a:latin typeface="Comic Sans MS"/>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E662862D-5399-4FC4-B157-AD1AE483EC83}" vid="{8C08712B-1774-474B-8735-2C976359AC4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9453</TotalTime>
  <Words>1737</Words>
  <Application>Microsoft Office PowerPoint</Application>
  <PresentationFormat>Widescreen</PresentationFormat>
  <Paragraphs>417</Paragraphs>
  <Slides>58</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Aharoni</vt:lpstr>
      <vt:lpstr>Amasis MT Pro Black</vt:lpstr>
      <vt:lpstr>Arial</vt:lpstr>
      <vt:lpstr>Bodoni SvtyTwo ITC TT-Book</vt:lpstr>
      <vt:lpstr>Calibri</vt:lpstr>
      <vt:lpstr>Cambria Math</vt:lpstr>
      <vt:lpstr>Comic Sans MS</vt:lpstr>
      <vt:lpstr>Lucida Console</vt:lpstr>
      <vt:lpstr>Quattrocento</vt:lpstr>
      <vt:lpstr>source-serif-pro</vt:lpstr>
      <vt:lpstr>Wingdings</vt:lpstr>
      <vt:lpstr>Theme1</vt:lpstr>
      <vt:lpstr>PowerPoint Presentation</vt:lpstr>
      <vt:lpstr>Overview</vt:lpstr>
      <vt:lpstr>Confused ?</vt:lpstr>
      <vt:lpstr>Computer Systems</vt:lpstr>
      <vt:lpstr>Robots and Computer </vt:lpstr>
      <vt:lpstr>Artificial Intelligence</vt:lpstr>
      <vt:lpstr>Artificial Intelligence</vt:lpstr>
      <vt:lpstr>Artificial Intelligence</vt:lpstr>
      <vt:lpstr>PowerPoint Presentation</vt:lpstr>
      <vt:lpstr>Confused ?</vt:lpstr>
      <vt:lpstr>Data Science </vt:lpstr>
      <vt:lpstr>IS Data IMPOTANT? </vt:lpstr>
      <vt:lpstr>Why Data IS IMPORTANT ?</vt:lpstr>
      <vt:lpstr>Reality ABOUT DATA</vt:lpstr>
      <vt:lpstr>PowerPoint Presentation</vt:lpstr>
      <vt:lpstr>Confused ?</vt:lpstr>
      <vt:lpstr>PowerPoint Presentation</vt:lpstr>
      <vt:lpstr>PowerPoint Presentation</vt:lpstr>
      <vt:lpstr>What is machine learning?</vt:lpstr>
      <vt:lpstr>PowerPoint Presentation</vt:lpstr>
      <vt:lpstr>PowerPoint Presentation</vt:lpstr>
      <vt:lpstr>Programming vs Learning</vt:lpstr>
      <vt:lpstr>Machine Learning Pipeline</vt:lpstr>
      <vt:lpstr>DATA as FEATURE VECTORS</vt:lpstr>
      <vt:lpstr>When to machine learning?</vt:lpstr>
      <vt:lpstr>Types of Learning</vt:lpstr>
      <vt:lpstr>Supervised Learning</vt:lpstr>
      <vt:lpstr>Supervised Learning</vt:lpstr>
      <vt:lpstr>Unsupervised Learning</vt:lpstr>
      <vt:lpstr>Unsupervised Learning</vt:lpstr>
      <vt:lpstr>Reinforcement Learning</vt:lpstr>
      <vt:lpstr>Semi Supervised Learning</vt:lpstr>
      <vt:lpstr>Artificial Neural network</vt:lpstr>
      <vt:lpstr>DEEP LEARNING</vt:lpstr>
      <vt:lpstr>DEEP LEARNING(VISION)</vt:lpstr>
      <vt:lpstr>DEEP LEARNING(NLP)</vt:lpstr>
      <vt:lpstr>Generative AI/MODELS</vt:lpstr>
      <vt:lpstr>GeneRATIVE vs DISCRIMINATIVE MODELS</vt:lpstr>
      <vt:lpstr>GeneRATIVE vs DISCRIMINATIVE MODELS</vt:lpstr>
      <vt:lpstr>GeneRATIVE vs DISCRIMINATIVE MODELS</vt:lpstr>
      <vt:lpstr>HOW GENERATIVE MODELS WORKS?</vt:lpstr>
      <vt:lpstr>ENCODER-DECODER </vt:lpstr>
      <vt:lpstr>ENCODER-DECODER(VISION) </vt:lpstr>
      <vt:lpstr>ENCODER-DECODER(TEXT) </vt:lpstr>
      <vt:lpstr>ENCODER-DECODER(TEXT-VISION) </vt:lpstr>
      <vt:lpstr>GENERATIVE ADVESERIAL NETWORKS(GANs) </vt:lpstr>
      <vt:lpstr>The SECRET : Transformer</vt:lpstr>
      <vt:lpstr>The SECRET : Transformer</vt:lpstr>
      <vt:lpstr>Transformer to GPT(AN LLM)</vt:lpstr>
      <vt:lpstr>DIFFUSION</vt:lpstr>
      <vt:lpstr>PowerPoint Presentation</vt:lpstr>
      <vt:lpstr>Popular GEN AI PRODUCTS</vt:lpstr>
      <vt:lpstr>IMPACT OF GEN AI</vt:lpstr>
      <vt:lpstr>Why Gen AI Exist ?</vt:lpstr>
      <vt:lpstr>GEN AI and SOCIETY?</vt:lpstr>
      <vt:lpstr>Take Aways</vt:lpstr>
      <vt:lpstr>PowerPoint Presentation</vt:lpstr>
      <vt:lpstr>PowerPoint Presentation</vt:lpstr>
    </vt:vector>
  </TitlesOfParts>
  <Company>BOGAZICI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ethem</dc:creator>
  <cp:lastModifiedBy>Shailesh Sivan</cp:lastModifiedBy>
  <cp:revision>325</cp:revision>
  <dcterms:created xsi:type="dcterms:W3CDTF">2005-01-24T14:46:28Z</dcterms:created>
  <dcterms:modified xsi:type="dcterms:W3CDTF">2024-01-18T15:04:29Z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0.21.0.2123</vt:lpwstr>
  </property>
</Properties>
</file>